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2"/>
  </p:notesMasterIdLst>
  <p:handoutMasterIdLst>
    <p:handoutMasterId r:id="rId23"/>
  </p:handoutMasterIdLst>
  <p:sldIdLst>
    <p:sldId id="353" r:id="rId2"/>
    <p:sldId id="354" r:id="rId3"/>
    <p:sldId id="356" r:id="rId4"/>
    <p:sldId id="358" r:id="rId5"/>
    <p:sldId id="362" r:id="rId6"/>
    <p:sldId id="363" r:id="rId7"/>
    <p:sldId id="360" r:id="rId8"/>
    <p:sldId id="364" r:id="rId9"/>
    <p:sldId id="372" r:id="rId10"/>
    <p:sldId id="373" r:id="rId11"/>
    <p:sldId id="374" r:id="rId12"/>
    <p:sldId id="365" r:id="rId13"/>
    <p:sldId id="366" r:id="rId14"/>
    <p:sldId id="367" r:id="rId15"/>
    <p:sldId id="369" r:id="rId16"/>
    <p:sldId id="368" r:id="rId17"/>
    <p:sldId id="371" r:id="rId18"/>
    <p:sldId id="375" r:id="rId19"/>
    <p:sldId id="377" r:id="rId20"/>
    <p:sldId id="378" r:id="rId21"/>
  </p:sldIdLst>
  <p:sldSz cx="9144000" cy="6858000" type="screen4x3"/>
  <p:notesSz cx="9874250" cy="679767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EBEBFF"/>
    <a:srgbClr val="E7E7FF"/>
    <a:srgbClr val="E1E1FF"/>
    <a:srgbClr val="CCCCFF"/>
    <a:srgbClr val="FF3300"/>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0996" autoAdjust="0"/>
  </p:normalViewPr>
  <p:slideViewPr>
    <p:cSldViewPr>
      <p:cViewPr varScale="1">
        <p:scale>
          <a:sx n="78" d="100"/>
          <a:sy n="78" d="100"/>
        </p:scale>
        <p:origin x="756" y="78"/>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40" y="-96"/>
      </p:cViewPr>
      <p:guideLst>
        <p:guide orient="horz" pos="2141"/>
        <p:guide pos="311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02403" name="Rectangle 3"/>
          <p:cNvSpPr>
            <a:spLocks noGrp="1" noChangeArrowheads="1"/>
          </p:cNvSpPr>
          <p:nvPr>
            <p:ph type="dt" sz="quarter" idx="1"/>
          </p:nvPr>
        </p:nvSpPr>
        <p:spPr bwMode="auto">
          <a:xfrm>
            <a:off x="5591175" y="0"/>
            <a:ext cx="42814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fld id="{D9100C9D-5435-413A-BF52-2B15EB002061}" type="datetime1">
              <a:rPr lang="zh-TW" altLang="en-US"/>
              <a:pPr>
                <a:defRPr/>
              </a:pPr>
              <a:t>2017/2/15</a:t>
            </a:fld>
            <a:endParaRPr lang="en-US" altLang="zh-TW"/>
          </a:p>
        </p:txBody>
      </p:sp>
      <p:sp>
        <p:nvSpPr>
          <p:cNvPr id="102404" name="Rectangle 4"/>
          <p:cNvSpPr>
            <a:spLocks noGrp="1" noChangeArrowheads="1"/>
          </p:cNvSpPr>
          <p:nvPr>
            <p:ph type="ftr" sz="quarter" idx="2"/>
          </p:nvPr>
        </p:nvSpPr>
        <p:spPr bwMode="auto">
          <a:xfrm>
            <a:off x="0"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r>
              <a:rPr lang="en-US" altLang="zh-TW"/>
              <a:t>CSIE CIAL Lab</a:t>
            </a:r>
          </a:p>
        </p:txBody>
      </p:sp>
      <p:sp>
        <p:nvSpPr>
          <p:cNvPr id="102405" name="Rectangle 5"/>
          <p:cNvSpPr>
            <a:spLocks noGrp="1" noChangeArrowheads="1"/>
          </p:cNvSpPr>
          <p:nvPr>
            <p:ph type="sldNum" sz="quarter" idx="3"/>
          </p:nvPr>
        </p:nvSpPr>
        <p:spPr bwMode="auto">
          <a:xfrm>
            <a:off x="5591175" y="6456363"/>
            <a:ext cx="42814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DE170E82-7C65-4478-A546-7809429790DF}" type="slidenum">
              <a:rPr lang="en-US" altLang="zh-TW"/>
              <a:pPr>
                <a:defRPr/>
              </a:pPr>
              <a:t>‹#›</a:t>
            </a:fld>
            <a:endParaRPr lang="en-US" altLang="zh-TW"/>
          </a:p>
        </p:txBody>
      </p:sp>
    </p:spTree>
    <p:extLst>
      <p:ext uri="{BB962C8B-B14F-4D97-AF65-F5344CB8AC3E}">
        <p14:creationId xmlns:p14="http://schemas.microsoft.com/office/powerpoint/2010/main" val="269711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83971" name="Rectangle 3"/>
          <p:cNvSpPr>
            <a:spLocks noGrp="1" noChangeArrowheads="1"/>
          </p:cNvSpPr>
          <p:nvPr>
            <p:ph type="dt" idx="1"/>
          </p:nvPr>
        </p:nvSpPr>
        <p:spPr bwMode="auto">
          <a:xfrm>
            <a:off x="5591175" y="0"/>
            <a:ext cx="42814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fld id="{E80364E5-E223-41E7-8F7B-C58689653AC1}" type="datetime1">
              <a:rPr lang="zh-TW" altLang="en-US"/>
              <a:pPr>
                <a:defRPr/>
              </a:pPr>
              <a:t>2017/2/15</a:t>
            </a:fld>
            <a:endParaRPr lang="en-US" altLang="zh-TW"/>
          </a:p>
        </p:txBody>
      </p:sp>
      <p:sp>
        <p:nvSpPr>
          <p:cNvPr id="46084" name="Rectangle 4"/>
          <p:cNvSpPr>
            <a:spLocks noGrp="1" noRot="1" noChangeAspect="1" noChangeArrowheads="1" noTextEdit="1"/>
          </p:cNvSpPr>
          <p:nvPr>
            <p:ph type="sldImg" idx="2"/>
          </p:nvPr>
        </p:nvSpPr>
        <p:spPr bwMode="auto">
          <a:xfrm>
            <a:off x="3238500" y="509588"/>
            <a:ext cx="3397250" cy="25495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987425" y="3228975"/>
            <a:ext cx="789940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3974" name="Rectangle 6"/>
          <p:cNvSpPr>
            <a:spLocks noGrp="1" noChangeArrowheads="1"/>
          </p:cNvSpPr>
          <p:nvPr>
            <p:ph type="ftr" sz="quarter" idx="4"/>
          </p:nvPr>
        </p:nvSpPr>
        <p:spPr bwMode="auto">
          <a:xfrm>
            <a:off x="0"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r>
              <a:rPr lang="en-US" altLang="zh-TW"/>
              <a:t>CSIE CIAL Lab</a:t>
            </a:r>
          </a:p>
        </p:txBody>
      </p:sp>
      <p:sp>
        <p:nvSpPr>
          <p:cNvPr id="83975" name="Rectangle 7"/>
          <p:cNvSpPr>
            <a:spLocks noGrp="1" noChangeArrowheads="1"/>
          </p:cNvSpPr>
          <p:nvPr>
            <p:ph type="sldNum" sz="quarter" idx="5"/>
          </p:nvPr>
        </p:nvSpPr>
        <p:spPr bwMode="auto">
          <a:xfrm>
            <a:off x="5591175" y="6456363"/>
            <a:ext cx="42814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B67C58D4-8247-4CDB-B8D8-366157AD7CF1}" type="slidenum">
              <a:rPr lang="en-US" altLang="zh-TW"/>
              <a:pPr>
                <a:defRPr/>
              </a:pPr>
              <a:t>‹#›</a:t>
            </a:fld>
            <a:endParaRPr lang="en-US" altLang="zh-TW"/>
          </a:p>
        </p:txBody>
      </p:sp>
    </p:spTree>
    <p:extLst>
      <p:ext uri="{BB962C8B-B14F-4D97-AF65-F5344CB8AC3E}">
        <p14:creationId xmlns:p14="http://schemas.microsoft.com/office/powerpoint/2010/main" val="334454648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F011DFF-4CF2-4B16-A707-64B28036040A}" type="slidenum">
              <a:rPr lang="en-US" altLang="zh-TW" smtClean="0"/>
              <a:pPr eaLnBrk="1" hangingPunct="1"/>
              <a:t>1</a:t>
            </a:fld>
            <a:endParaRPr lang="en-US" altLang="zh-TW" smtClean="0"/>
          </a:p>
        </p:txBody>
      </p:sp>
      <p:sp>
        <p:nvSpPr>
          <p:cNvPr id="47107"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49D338C6-14FA-48CC-A73D-B1557EEBA41C}" type="datetime1">
              <a:rPr lang="zh-TW" altLang="en-US" smtClean="0"/>
              <a:pPr eaLnBrk="1" hangingPunct="1"/>
              <a:t>2017/2/15</a:t>
            </a:fld>
            <a:endParaRPr lang="en-US" altLang="zh-TW" smtClean="0"/>
          </a:p>
        </p:txBody>
      </p:sp>
      <p:sp>
        <p:nvSpPr>
          <p:cNvPr id="47108"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mtClean="0"/>
              <a:t>CSIE CIAL Lab</a:t>
            </a:r>
          </a:p>
        </p:txBody>
      </p:sp>
      <p:sp>
        <p:nvSpPr>
          <p:cNvPr id="47109" name="Rectangle 7"/>
          <p:cNvSpPr txBox="1">
            <a:spLocks noGrp="1" noChangeArrowheads="1"/>
          </p:cNvSpPr>
          <p:nvPr/>
        </p:nvSpPr>
        <p:spPr bwMode="auto">
          <a:xfrm>
            <a:off x="5591175" y="6456363"/>
            <a:ext cx="4281488"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B507DD77-2F27-408A-A247-AD7484650273}" type="slidenum">
              <a:rPr lang="en-US" altLang="zh-TW" sz="1200"/>
              <a:pPr algn="r" eaLnBrk="1" hangingPunct="1"/>
              <a:t>1</a:t>
            </a:fld>
            <a:endParaRPr lang="en-US" altLang="zh-TW" sz="1200"/>
          </a:p>
        </p:txBody>
      </p:sp>
      <p:sp>
        <p:nvSpPr>
          <p:cNvPr id="47110" name="Rectangle 2"/>
          <p:cNvSpPr>
            <a:spLocks noGrp="1" noRot="1" noChangeAspect="1" noChangeArrowheads="1" noTextEdit="1"/>
          </p:cNvSpPr>
          <p:nvPr>
            <p:ph type="sldImg"/>
          </p:nvPr>
        </p:nvSpPr>
        <p:spPr>
          <a:xfrm>
            <a:off x="3213100" y="508000"/>
            <a:ext cx="3397250" cy="2549525"/>
          </a:xfrm>
          <a:ln/>
        </p:spPr>
      </p:sp>
      <p:sp>
        <p:nvSpPr>
          <p:cNvPr id="471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zh-TW" smtClean="0">
              <a:ea typeface="新細明體" charset="-120"/>
            </a:endParaRPr>
          </a:p>
        </p:txBody>
      </p:sp>
    </p:spTree>
    <p:extLst>
      <p:ext uri="{BB962C8B-B14F-4D97-AF65-F5344CB8AC3E}">
        <p14:creationId xmlns:p14="http://schemas.microsoft.com/office/powerpoint/2010/main" val="186293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2017/2/15</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4</a:t>
            </a:fld>
            <a:endParaRPr lang="en-US" altLang="zh-TW"/>
          </a:p>
        </p:txBody>
      </p:sp>
    </p:spTree>
    <p:extLst>
      <p:ext uri="{BB962C8B-B14F-4D97-AF65-F5344CB8AC3E}">
        <p14:creationId xmlns:p14="http://schemas.microsoft.com/office/powerpoint/2010/main" val="309148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capable of running a 64bit Linux operating system</a:t>
            </a:r>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2017/2/15</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5</a:t>
            </a:fld>
            <a:endParaRPr lang="en-US" altLang="zh-TW"/>
          </a:p>
        </p:txBody>
      </p:sp>
    </p:spTree>
    <p:extLst>
      <p:ext uri="{BB962C8B-B14F-4D97-AF65-F5344CB8AC3E}">
        <p14:creationId xmlns:p14="http://schemas.microsoft.com/office/powerpoint/2010/main" val="393104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 find that the cumulative frequency of the values 1-4 and 1-8 are 0.93 and 0.99 respectively and the vast majority of them are very small integers. </a:t>
            </a:r>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2017/2/15</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16</a:t>
            </a:fld>
            <a:endParaRPr lang="en-US" altLang="zh-TW"/>
          </a:p>
        </p:txBody>
      </p:sp>
    </p:spTree>
    <p:extLst>
      <p:ext uri="{BB962C8B-B14F-4D97-AF65-F5344CB8AC3E}">
        <p14:creationId xmlns:p14="http://schemas.microsoft.com/office/powerpoint/2010/main" val="383147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And in the case of 3 hash functions or k=3, the </a:t>
            </a:r>
            <a:r>
              <a:rPr lang="en-US" altLang="zh-TW" dirty="0" err="1" smtClean="0"/>
              <a:t>fpr</a:t>
            </a:r>
            <a:r>
              <a:rPr lang="en-US" altLang="zh-TW" dirty="0" smtClean="0"/>
              <a:t> is always smaller than 0.18 which are trivial compared to other methods. </a:t>
            </a:r>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2017/2/15</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17</a:t>
            </a:fld>
            <a:endParaRPr lang="en-US" altLang="zh-TW"/>
          </a:p>
        </p:txBody>
      </p:sp>
    </p:spTree>
    <p:extLst>
      <p:ext uri="{BB962C8B-B14F-4D97-AF65-F5344CB8AC3E}">
        <p14:creationId xmlns:p14="http://schemas.microsoft.com/office/powerpoint/2010/main" val="248444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kumimoji="0" lang="zh-TW" altLang="zh-TW">
              <a:ea typeface="新細明體" pitchFamily="18" charset="-120"/>
            </a:endParaRPr>
          </a:p>
        </p:txBody>
      </p:sp>
      <p:sp>
        <p:nvSpPr>
          <p:cNvPr id="10035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zh-TW" altLang="en-US"/>
              <a:t>按一下以編輯母片標題樣式</a:t>
            </a:r>
          </a:p>
        </p:txBody>
      </p:sp>
      <p:sp>
        <p:nvSpPr>
          <p:cNvPr id="10035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zh-TW" altLang="en-US"/>
              <a:t>按一下以編輯母片副標題樣式</a:t>
            </a:r>
          </a:p>
        </p:txBody>
      </p:sp>
      <p:sp>
        <p:nvSpPr>
          <p:cNvPr id="7" name="Rectangle 7"/>
          <p:cNvSpPr>
            <a:spLocks noGrp="1" noChangeArrowheads="1"/>
          </p:cNvSpPr>
          <p:nvPr>
            <p:ph type="dt" sz="half" idx="10"/>
          </p:nvPr>
        </p:nvSpPr>
        <p:spPr/>
        <p:txBody>
          <a:bodyPr/>
          <a:lstStyle>
            <a:lvl1pPr>
              <a:defRPr/>
            </a:lvl1pPr>
          </a:lstStyle>
          <a:p>
            <a:pPr>
              <a:defRPr/>
            </a:pPr>
            <a:fld id="{60555732-0661-4510-8994-21747E367F95}" type="datetime1">
              <a:rPr lang="zh-TW" altLang="en-US"/>
              <a:pPr>
                <a:defRPr/>
              </a:pPr>
              <a:t>2017/2/15</a:t>
            </a:fld>
            <a:endParaRPr lang="en-US" altLang="zh-TW"/>
          </a:p>
        </p:txBody>
      </p:sp>
      <p:sp>
        <p:nvSpPr>
          <p:cNvPr id="8" name="Rectangle 8"/>
          <p:cNvSpPr>
            <a:spLocks noGrp="1" noChangeArrowheads="1"/>
          </p:cNvSpPr>
          <p:nvPr>
            <p:ph type="ftr" sz="quarter" idx="11"/>
          </p:nvPr>
        </p:nvSpPr>
        <p:spPr>
          <a:xfrm>
            <a:off x="2843213" y="6308725"/>
            <a:ext cx="4033837" cy="457200"/>
          </a:xfrm>
        </p:spPr>
        <p:txBody>
          <a:bodyPr/>
          <a:lstStyle>
            <a:lvl1pPr>
              <a:defRPr/>
            </a:lvl1pPr>
          </a:lstStyle>
          <a:p>
            <a:pPr>
              <a:defRPr/>
            </a:pPr>
            <a:r>
              <a:rPr lang="en-US" altLang="zh-TW"/>
              <a:t>National Cheng Kung University CSIE Computer &amp; Internet Architecture Lab </a:t>
            </a:r>
          </a:p>
        </p:txBody>
      </p:sp>
      <p:sp>
        <p:nvSpPr>
          <p:cNvPr id="9" name="Rectangle 9"/>
          <p:cNvSpPr>
            <a:spLocks noGrp="1" noChangeArrowheads="1"/>
          </p:cNvSpPr>
          <p:nvPr>
            <p:ph type="sldNum" sz="quarter" idx="12"/>
          </p:nvPr>
        </p:nvSpPr>
        <p:spPr/>
        <p:txBody>
          <a:bodyPr/>
          <a:lstStyle>
            <a:lvl1pPr>
              <a:defRPr/>
            </a:lvl1pPr>
          </a:lstStyle>
          <a:p>
            <a:pPr>
              <a:defRPr/>
            </a:pPr>
            <a:fld id="{C4D525C8-037D-4D9C-A89D-84B4CBED0478}" type="slidenum">
              <a:rPr lang="en-US" altLang="zh-TW"/>
              <a:pPr>
                <a:defRPr/>
              </a:pPr>
              <a:t>‹#›</a:t>
            </a:fld>
            <a:endParaRPr lang="en-US" altLang="zh-TW"/>
          </a:p>
        </p:txBody>
      </p:sp>
    </p:spTree>
    <p:extLst>
      <p:ext uri="{BB962C8B-B14F-4D97-AF65-F5344CB8AC3E}">
        <p14:creationId xmlns:p14="http://schemas.microsoft.com/office/powerpoint/2010/main" val="197407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6080299-9B71-4CE5-8AF3-49E78D1409C8}" type="datetime1">
              <a:rPr lang="zh-TW" altLang="en-US"/>
              <a:pPr>
                <a:defRPr/>
              </a:pPr>
              <a:t>2017/2/15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CDD35581-8FB1-4BA3-A1BD-7283ADB7F164}" type="slidenum">
              <a:rPr lang="en-US" altLang="zh-TW"/>
              <a:pPr>
                <a:defRPr/>
              </a:pPr>
              <a:t>‹#›</a:t>
            </a:fld>
            <a:endParaRPr lang="en-US" altLang="zh-TW"/>
          </a:p>
        </p:txBody>
      </p:sp>
    </p:spTree>
    <p:extLst>
      <p:ext uri="{BB962C8B-B14F-4D97-AF65-F5344CB8AC3E}">
        <p14:creationId xmlns:p14="http://schemas.microsoft.com/office/powerpoint/2010/main" val="46151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34150" y="549275"/>
            <a:ext cx="1924050" cy="53943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2000" y="549275"/>
            <a:ext cx="5619750" cy="53943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2AF09290-2659-4358-AE6E-0D2AB2AB43AE}" type="datetime1">
              <a:rPr lang="zh-TW" altLang="en-US"/>
              <a:pPr>
                <a:defRPr/>
              </a:pPr>
              <a:t>2017/2/15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B4378D4B-52B5-445E-B845-CE63557AFEDD}" type="slidenum">
              <a:rPr lang="en-US" altLang="zh-TW"/>
              <a:pPr>
                <a:defRPr/>
              </a:pPr>
              <a:t>‹#›</a:t>
            </a:fld>
            <a:endParaRPr lang="en-US" altLang="zh-TW"/>
          </a:p>
        </p:txBody>
      </p:sp>
    </p:spTree>
    <p:extLst>
      <p:ext uri="{BB962C8B-B14F-4D97-AF65-F5344CB8AC3E}">
        <p14:creationId xmlns:p14="http://schemas.microsoft.com/office/powerpoint/2010/main" val="247968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2000" y="1412875"/>
            <a:ext cx="37719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6300" y="1412875"/>
            <a:ext cx="37719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B53D082F-EB1F-4CA9-A2BB-73C8CA86B6DC}" type="datetime1">
              <a:rPr lang="zh-TW" altLang="en-US"/>
              <a:pPr>
                <a:defRPr/>
              </a:pPr>
              <a:t>2017/2/15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3FE7B881-FCCB-4025-94C8-DA2AFB2801F9}" type="slidenum">
              <a:rPr lang="en-US" altLang="zh-TW"/>
              <a:pPr>
                <a:defRPr/>
              </a:pPr>
              <a:t>‹#›</a:t>
            </a:fld>
            <a:endParaRPr lang="en-US" altLang="zh-TW"/>
          </a:p>
        </p:txBody>
      </p:sp>
    </p:spTree>
    <p:extLst>
      <p:ext uri="{BB962C8B-B14F-4D97-AF65-F5344CB8AC3E}">
        <p14:creationId xmlns:p14="http://schemas.microsoft.com/office/powerpoint/2010/main" val="88730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762000" y="1412875"/>
            <a:ext cx="76962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3662556-DD1A-4320-A61A-1EEC9D929459}" type="datetime1">
              <a:rPr lang="zh-TW" altLang="en-US"/>
              <a:pPr>
                <a:defRPr/>
              </a:pPr>
              <a:t>2017/2/15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89EE0783-66AB-4E9E-B57F-90858DA08AE8}" type="slidenum">
              <a:rPr lang="en-US" altLang="zh-TW"/>
              <a:pPr>
                <a:defRPr/>
              </a:pPr>
              <a:t>‹#›</a:t>
            </a:fld>
            <a:endParaRPr lang="en-US" altLang="zh-TW"/>
          </a:p>
        </p:txBody>
      </p:sp>
    </p:spTree>
    <p:extLst>
      <p:ext uri="{BB962C8B-B14F-4D97-AF65-F5344CB8AC3E}">
        <p14:creationId xmlns:p14="http://schemas.microsoft.com/office/powerpoint/2010/main" val="16473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945B5826-75D5-42B3-A5C4-B229DF8C6A71}" type="datetime1">
              <a:rPr lang="zh-TW" altLang="en-US"/>
              <a:pPr>
                <a:defRPr/>
              </a:pPr>
              <a:t>2017/2/15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716951E2-EEAA-4669-B8F0-B40FD5B3C243}" type="slidenum">
              <a:rPr lang="en-US" altLang="zh-TW"/>
              <a:pPr>
                <a:defRPr/>
              </a:pPr>
              <a:t>‹#›</a:t>
            </a:fld>
            <a:endParaRPr lang="en-US" altLang="zh-TW"/>
          </a:p>
        </p:txBody>
      </p:sp>
    </p:spTree>
    <p:extLst>
      <p:ext uri="{BB962C8B-B14F-4D97-AF65-F5344CB8AC3E}">
        <p14:creationId xmlns:p14="http://schemas.microsoft.com/office/powerpoint/2010/main" val="215020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6D3840D1-7F77-4D1A-BD2B-AA0AFA56A26A}" type="datetime1">
              <a:rPr lang="zh-TW" altLang="en-US"/>
              <a:pPr>
                <a:defRPr/>
              </a:pPr>
              <a:t>2017/2/15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8CF754AE-326A-49DC-BA3C-648274DC3B11}" type="slidenum">
              <a:rPr lang="en-US" altLang="zh-TW"/>
              <a:pPr>
                <a:defRPr/>
              </a:pPr>
              <a:t>‹#›</a:t>
            </a:fld>
            <a:endParaRPr lang="en-US" altLang="zh-TW"/>
          </a:p>
        </p:txBody>
      </p:sp>
    </p:spTree>
    <p:extLst>
      <p:ext uri="{BB962C8B-B14F-4D97-AF65-F5344CB8AC3E}">
        <p14:creationId xmlns:p14="http://schemas.microsoft.com/office/powerpoint/2010/main" val="124117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2000" y="1412875"/>
            <a:ext cx="37719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6300" y="1412875"/>
            <a:ext cx="37719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3A8D7D96-79B4-4AC6-A23F-82AC22FB9E37}" type="datetime1">
              <a:rPr lang="zh-TW" altLang="en-US"/>
              <a:pPr>
                <a:defRPr/>
              </a:pPr>
              <a:t>2017/2/15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D86F1F05-B80C-4342-AEC2-30DC8D76B3D4}" type="slidenum">
              <a:rPr lang="en-US" altLang="zh-TW"/>
              <a:pPr>
                <a:defRPr/>
              </a:pPr>
              <a:t>‹#›</a:t>
            </a:fld>
            <a:endParaRPr lang="en-US" altLang="zh-TW"/>
          </a:p>
        </p:txBody>
      </p:sp>
    </p:spTree>
    <p:extLst>
      <p:ext uri="{BB962C8B-B14F-4D97-AF65-F5344CB8AC3E}">
        <p14:creationId xmlns:p14="http://schemas.microsoft.com/office/powerpoint/2010/main" val="169736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B2C8D481-9A74-41A8-A3DD-B725FABA0BFD}" type="datetime1">
              <a:rPr lang="zh-TW" altLang="en-US"/>
              <a:pPr>
                <a:defRPr/>
              </a:pPr>
              <a:t>2017/2/15</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9" name="Rectangle 6"/>
          <p:cNvSpPr>
            <a:spLocks noGrp="1" noChangeArrowheads="1"/>
          </p:cNvSpPr>
          <p:nvPr>
            <p:ph type="sldNum" sz="quarter" idx="12"/>
          </p:nvPr>
        </p:nvSpPr>
        <p:spPr>
          <a:ln/>
        </p:spPr>
        <p:txBody>
          <a:bodyPr/>
          <a:lstStyle>
            <a:lvl1pPr>
              <a:defRPr/>
            </a:lvl1pPr>
          </a:lstStyle>
          <a:p>
            <a:pPr>
              <a:defRPr/>
            </a:pPr>
            <a:fld id="{5D8368F9-24E6-4439-86FC-553CFE5611B9}" type="slidenum">
              <a:rPr lang="en-US" altLang="zh-TW"/>
              <a:pPr>
                <a:defRPr/>
              </a:pPr>
              <a:t>‹#›</a:t>
            </a:fld>
            <a:endParaRPr lang="en-US" altLang="zh-TW"/>
          </a:p>
        </p:txBody>
      </p:sp>
    </p:spTree>
    <p:extLst>
      <p:ext uri="{BB962C8B-B14F-4D97-AF65-F5344CB8AC3E}">
        <p14:creationId xmlns:p14="http://schemas.microsoft.com/office/powerpoint/2010/main" val="307046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C93432D8-DDB8-4D0D-A821-5B579638449B}" type="datetime1">
              <a:rPr lang="zh-TW" altLang="en-US"/>
              <a:pPr>
                <a:defRPr/>
              </a:pPr>
              <a:t>2017/2/15</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5" name="Rectangle 6"/>
          <p:cNvSpPr>
            <a:spLocks noGrp="1" noChangeArrowheads="1"/>
          </p:cNvSpPr>
          <p:nvPr>
            <p:ph type="sldNum" sz="quarter" idx="12"/>
          </p:nvPr>
        </p:nvSpPr>
        <p:spPr>
          <a:ln/>
        </p:spPr>
        <p:txBody>
          <a:bodyPr/>
          <a:lstStyle>
            <a:lvl1pPr>
              <a:defRPr/>
            </a:lvl1pPr>
          </a:lstStyle>
          <a:p>
            <a:pPr>
              <a:defRPr/>
            </a:pPr>
            <a:fld id="{CC3723CC-A3E8-494E-B22F-9BADF4484A4A}" type="slidenum">
              <a:rPr lang="en-US" altLang="zh-TW"/>
              <a:pPr>
                <a:defRPr/>
              </a:pPr>
              <a:t>‹#›</a:t>
            </a:fld>
            <a:endParaRPr lang="en-US" altLang="zh-TW"/>
          </a:p>
        </p:txBody>
      </p:sp>
    </p:spTree>
    <p:extLst>
      <p:ext uri="{BB962C8B-B14F-4D97-AF65-F5344CB8AC3E}">
        <p14:creationId xmlns:p14="http://schemas.microsoft.com/office/powerpoint/2010/main" val="319749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528D2E-D3A3-40BD-85D2-775B7A5B698A}" type="datetime1">
              <a:rPr lang="zh-TW" altLang="en-US"/>
              <a:pPr>
                <a:defRPr/>
              </a:pPr>
              <a:t>2017/2/15</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4" name="Rectangle 6"/>
          <p:cNvSpPr>
            <a:spLocks noGrp="1" noChangeArrowheads="1"/>
          </p:cNvSpPr>
          <p:nvPr>
            <p:ph type="sldNum" sz="quarter" idx="12"/>
          </p:nvPr>
        </p:nvSpPr>
        <p:spPr>
          <a:ln/>
        </p:spPr>
        <p:txBody>
          <a:bodyPr/>
          <a:lstStyle>
            <a:lvl1pPr>
              <a:defRPr/>
            </a:lvl1pPr>
          </a:lstStyle>
          <a:p>
            <a:pPr>
              <a:defRPr/>
            </a:pPr>
            <a:fld id="{1CCA9615-97A3-4B50-80FA-CDDFC7E0164E}" type="slidenum">
              <a:rPr lang="en-US" altLang="zh-TW"/>
              <a:pPr>
                <a:defRPr/>
              </a:pPr>
              <a:t>‹#›</a:t>
            </a:fld>
            <a:endParaRPr lang="en-US" altLang="zh-TW"/>
          </a:p>
        </p:txBody>
      </p:sp>
    </p:spTree>
    <p:extLst>
      <p:ext uri="{BB962C8B-B14F-4D97-AF65-F5344CB8AC3E}">
        <p14:creationId xmlns:p14="http://schemas.microsoft.com/office/powerpoint/2010/main" val="3605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A9F84AE2-8279-4719-AA7D-0CCC31134587}" type="datetime1">
              <a:rPr lang="zh-TW" altLang="en-US"/>
              <a:pPr>
                <a:defRPr/>
              </a:pPr>
              <a:t>2017/2/15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9268E641-5E6C-4237-BE88-7A5ACB6ACF21}" type="slidenum">
              <a:rPr lang="en-US" altLang="zh-TW"/>
              <a:pPr>
                <a:defRPr/>
              </a:pPr>
              <a:t>‹#›</a:t>
            </a:fld>
            <a:endParaRPr lang="en-US" altLang="zh-TW"/>
          </a:p>
        </p:txBody>
      </p:sp>
    </p:spTree>
    <p:extLst>
      <p:ext uri="{BB962C8B-B14F-4D97-AF65-F5344CB8AC3E}">
        <p14:creationId xmlns:p14="http://schemas.microsoft.com/office/powerpoint/2010/main" val="138822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DE7A583F-7C87-430E-BA42-51959189E1EB}" type="datetime1">
              <a:rPr lang="zh-TW" altLang="en-US"/>
              <a:pPr>
                <a:defRPr/>
              </a:pPr>
              <a:t>2017/2/15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5D2EF0DD-2EB3-4841-BC04-5E0E052FC0DC}" type="slidenum">
              <a:rPr lang="en-US" altLang="zh-TW"/>
              <a:pPr>
                <a:defRPr/>
              </a:pPr>
              <a:t>‹#›</a:t>
            </a:fld>
            <a:endParaRPr lang="en-US" altLang="zh-TW"/>
          </a:p>
        </p:txBody>
      </p:sp>
    </p:spTree>
    <p:extLst>
      <p:ext uri="{BB962C8B-B14F-4D97-AF65-F5344CB8AC3E}">
        <p14:creationId xmlns:p14="http://schemas.microsoft.com/office/powerpoint/2010/main" val="118285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49275"/>
            <a:ext cx="7696200"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762000" y="1412875"/>
            <a:ext cx="76962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9332" name="Rectangle 4"/>
          <p:cNvSpPr>
            <a:spLocks noGrp="1" noChangeArrowheads="1"/>
          </p:cNvSpPr>
          <p:nvPr>
            <p:ph type="dt" sz="half" idx="2"/>
          </p:nvPr>
        </p:nvSpPr>
        <p:spPr bwMode="auto">
          <a:xfrm>
            <a:off x="762000" y="630872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fld id="{C5623A5B-BE50-49C9-96A3-44CA19F684C2}" type="datetime1">
              <a:rPr lang="zh-TW" altLang="en-US"/>
              <a:pPr>
                <a:defRPr/>
              </a:pPr>
              <a:t>2017/2/15</a:t>
            </a:fld>
            <a:endParaRPr lang="en-US" altLang="zh-TW"/>
          </a:p>
        </p:txBody>
      </p:sp>
      <p:sp>
        <p:nvSpPr>
          <p:cNvPr id="99333" name="Rectangle 5"/>
          <p:cNvSpPr>
            <a:spLocks noGrp="1" noChangeArrowheads="1"/>
          </p:cNvSpPr>
          <p:nvPr>
            <p:ph type="ftr" sz="quarter" idx="3"/>
          </p:nvPr>
        </p:nvSpPr>
        <p:spPr bwMode="auto">
          <a:xfrm>
            <a:off x="2843213" y="6284913"/>
            <a:ext cx="39608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r>
              <a:rPr lang="en-US" altLang="zh-TW"/>
              <a:t>National Cheng Kung University CSIE Computer &amp; Internet Architecture Lab </a:t>
            </a:r>
          </a:p>
        </p:txBody>
      </p:sp>
      <p:sp>
        <p:nvSpPr>
          <p:cNvPr id="99334" name="Rectangle 6"/>
          <p:cNvSpPr>
            <a:spLocks noGrp="1" noChangeArrowheads="1"/>
          </p:cNvSpPr>
          <p:nvPr>
            <p:ph type="sldNum" sz="quarter" idx="4"/>
          </p:nvPr>
        </p:nvSpPr>
        <p:spPr bwMode="auto">
          <a:xfrm>
            <a:off x="6858000" y="6308725"/>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fld id="{22008DEC-E19B-4006-9D6C-42694AEFA0F0}" type="slidenum">
              <a:rPr lang="en-US" altLang="zh-TW"/>
              <a:pPr>
                <a:defRPr/>
              </a:pPr>
              <a:t>‹#›</a:t>
            </a:fld>
            <a:endParaRPr lang="en-US" altLang="zh-TW"/>
          </a:p>
        </p:txBody>
      </p:sp>
      <p:grpSp>
        <p:nvGrpSpPr>
          <p:cNvPr id="1031" name="Group 10"/>
          <p:cNvGrpSpPr>
            <a:grpSpLocks/>
          </p:cNvGrpSpPr>
          <p:nvPr/>
        </p:nvGrpSpPr>
        <p:grpSpPr bwMode="auto">
          <a:xfrm>
            <a:off x="168275" y="212725"/>
            <a:ext cx="8823325" cy="6096000"/>
            <a:chOff x="106" y="28"/>
            <a:chExt cx="5558" cy="3840"/>
          </a:xfrm>
        </p:grpSpPr>
        <p:sp>
          <p:nvSpPr>
            <p:cNvPr id="99336" name="AutoShape 8"/>
            <p:cNvSpPr>
              <a:spLocks noChangeArrowheads="1"/>
            </p:cNvSpPr>
            <p:nvPr/>
          </p:nvSpPr>
          <p:spPr bwMode="auto">
            <a:xfrm>
              <a:off x="106" y="28"/>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99337" name="Line 9"/>
            <p:cNvSpPr>
              <a:spLocks noChangeShapeType="1"/>
            </p:cNvSpPr>
            <p:nvPr/>
          </p:nvSpPr>
          <p:spPr bwMode="auto">
            <a:xfrm>
              <a:off x="480" y="709"/>
              <a:ext cx="4848" cy="0"/>
            </a:xfrm>
            <a:prstGeom prst="line">
              <a:avLst/>
            </a:prstGeom>
            <a:noFill/>
            <a:ln w="38100">
              <a:solidFill>
                <a:schemeClr val="folHlink"/>
              </a:solidFill>
              <a:round/>
              <a:headEnd/>
              <a:tailEnd/>
            </a:ln>
            <a:effectLst/>
          </p:spPr>
          <p:txBody>
            <a:bodyPr/>
            <a:lstStyle/>
            <a:p>
              <a:pPr>
                <a:defRPr/>
              </a:pPr>
              <a:endParaRPr lang="zh-TW" altLang="en-US">
                <a:ea typeface="新細明體" pitchFamily="18" charset="-120"/>
              </a:endParaRPr>
            </a:p>
          </p:txBody>
        </p:sp>
      </p:grpSp>
    </p:spTree>
  </p:cSld>
  <p:clrMap bg1="lt1" tx1="dk1" bg2="lt2" tx2="dk2" accent1="accent1" accent2="accent2" accent3="accent3" accent4="accent4" accent5="accent5" accent6="accent6" hlink="hlink" folHlink="folHlink"/>
  <p:sldLayoutIdLst>
    <p:sldLayoutId id="2147484124"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Lst>
  <p:timing>
    <p:tnLst>
      <p:par>
        <p:cTn id="1" dur="indefinite" restart="never" nodeType="tmRoot"/>
      </p:par>
    </p:tnLst>
  </p:timing>
  <p:hf hdr="0" dt="0"/>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2pPr>
      <a:lvl3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3pPr>
      <a:lvl4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4pPr>
      <a:lvl5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33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33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33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33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512" y="800708"/>
            <a:ext cx="8785225" cy="1944687"/>
          </a:xfrm>
        </p:spPr>
        <p:txBody>
          <a:bodyPr/>
          <a:lstStyle/>
          <a:p>
            <a:r>
              <a:rPr lang="en-US" altLang="zh-TW" sz="3200" i="0" dirty="0"/>
              <a:t>Deterministic and Efficient Hash Table Lookup Using Discriminated Vectors</a:t>
            </a:r>
            <a:endParaRPr lang="zh-TW" altLang="zh-TW" sz="3200" i="0" dirty="0" smtClean="0"/>
          </a:p>
        </p:txBody>
      </p:sp>
      <p:sp>
        <p:nvSpPr>
          <p:cNvPr id="3075" name="Rectangle 3"/>
          <p:cNvSpPr>
            <a:spLocks noGrp="1" noChangeArrowheads="1"/>
          </p:cNvSpPr>
          <p:nvPr>
            <p:ph type="subTitle" idx="1"/>
          </p:nvPr>
        </p:nvSpPr>
        <p:spPr>
          <a:xfrm>
            <a:off x="1403648" y="3429000"/>
            <a:ext cx="6516724" cy="2160588"/>
          </a:xfrm>
        </p:spPr>
        <p:txBody>
          <a:bodyPr/>
          <a:lstStyle/>
          <a:p>
            <a:pPr algn="l"/>
            <a:r>
              <a:rPr lang="en-US" altLang="zh-TW" sz="1800" dirty="0">
                <a:latin typeface="Times New Roman" panose="02020603050405020304" pitchFamily="18" charset="0"/>
                <a:cs typeface="Times New Roman" panose="02020603050405020304" pitchFamily="18" charset="0"/>
              </a:rPr>
              <a:t>Author: </a:t>
            </a:r>
            <a:r>
              <a:rPr lang="en-US" altLang="zh-TW" sz="1800" dirty="0" err="1"/>
              <a:t>Dagang</a:t>
            </a:r>
            <a:r>
              <a:rPr lang="en-US" altLang="zh-TW" sz="1800" dirty="0"/>
              <a:t> Li, </a:t>
            </a:r>
            <a:r>
              <a:rPr lang="en-US" altLang="zh-TW" sz="1800" dirty="0" err="1"/>
              <a:t>Junmao</a:t>
            </a:r>
            <a:r>
              <a:rPr lang="en-US" altLang="zh-TW" sz="1800" dirty="0"/>
              <a:t> Li, Zheng Du</a:t>
            </a:r>
          </a:p>
          <a:p>
            <a:pPr algn="l"/>
            <a:r>
              <a:rPr lang="en-US" altLang="zh-TW" sz="1800" dirty="0" smtClean="0">
                <a:latin typeface="Times New Roman" panose="02020603050405020304" pitchFamily="18" charset="0"/>
                <a:cs typeface="Times New Roman" panose="02020603050405020304" pitchFamily="18" charset="0"/>
              </a:rPr>
              <a:t>Publisher</a:t>
            </a:r>
            <a:r>
              <a:rPr lang="en-US" altLang="zh-TW" sz="1800" dirty="0" smtClean="0">
                <a:latin typeface="Times New Roman" panose="02020603050405020304" pitchFamily="18" charset="0"/>
                <a:cs typeface="Times New Roman" panose="02020603050405020304" pitchFamily="18" charset="0"/>
              </a:rPr>
              <a:t>: </a:t>
            </a:r>
            <a:r>
              <a:rPr lang="en-US" altLang="zh-TW" sz="1800" dirty="0" smtClean="0">
                <a:latin typeface="Times New Roman" panose="02020603050405020304" pitchFamily="18" charset="0"/>
                <a:cs typeface="Times New Roman" panose="02020603050405020304" pitchFamily="18" charset="0"/>
              </a:rPr>
              <a:t>GLOBECOM, 2016 IEEE</a:t>
            </a:r>
            <a:endParaRPr lang="en-US" altLang="zh-TW" sz="1800" dirty="0" smtClean="0"/>
          </a:p>
          <a:p>
            <a:pPr algn="l"/>
            <a:r>
              <a:rPr lang="en-US" altLang="zh-TW" sz="1800" dirty="0" smtClean="0">
                <a:latin typeface="Times New Roman" panose="02020603050405020304" pitchFamily="18" charset="0"/>
                <a:cs typeface="Times New Roman" panose="02020603050405020304" pitchFamily="18" charset="0"/>
              </a:rPr>
              <a:t>Presenter</a:t>
            </a:r>
            <a:r>
              <a:rPr lang="en-US" altLang="zh-TW" sz="1800" dirty="0">
                <a:latin typeface="Times New Roman" panose="02020603050405020304" pitchFamily="18" charset="0"/>
                <a:cs typeface="Times New Roman" panose="02020603050405020304" pitchFamily="18" charset="0"/>
              </a:rPr>
              <a:t>: </a:t>
            </a:r>
            <a:r>
              <a:rPr lang="en-US" altLang="zh-TW" sz="1800" dirty="0" smtClean="0">
                <a:latin typeface="Times New Roman" panose="02020603050405020304" pitchFamily="18" charset="0"/>
                <a:cs typeface="Times New Roman" panose="02020603050405020304" pitchFamily="18" charset="0"/>
              </a:rPr>
              <a:t>Yi-</a:t>
            </a:r>
            <a:r>
              <a:rPr lang="en-US" altLang="zh-TW" sz="1800" dirty="0" err="1" smtClean="0">
                <a:latin typeface="Times New Roman" panose="02020603050405020304" pitchFamily="18" charset="0"/>
                <a:cs typeface="Times New Roman" panose="02020603050405020304" pitchFamily="18" charset="0"/>
              </a:rPr>
              <a:t>Hao</a:t>
            </a:r>
            <a:r>
              <a:rPr lang="zh-TW" altLang="en-US" sz="1800" dirty="0" smtClean="0">
                <a:latin typeface="Times New Roman" panose="02020603050405020304" pitchFamily="18" charset="0"/>
                <a:cs typeface="Times New Roman" panose="02020603050405020304" pitchFamily="18" charset="0"/>
              </a:rPr>
              <a:t> </a:t>
            </a:r>
            <a:r>
              <a:rPr lang="en-US" altLang="zh-TW" sz="1800" dirty="0" smtClean="0">
                <a:latin typeface="Times New Roman" panose="02020603050405020304" pitchFamily="18" charset="0"/>
                <a:cs typeface="Times New Roman" panose="02020603050405020304" pitchFamily="18" charset="0"/>
              </a:rPr>
              <a:t>Lai</a:t>
            </a:r>
          </a:p>
          <a:p>
            <a:pPr algn="l"/>
            <a:r>
              <a:rPr lang="en-US" altLang="zh-TW" sz="1800" dirty="0" smtClean="0">
                <a:latin typeface="Times New Roman" panose="02020603050405020304" pitchFamily="18" charset="0"/>
                <a:cs typeface="Times New Roman" panose="02020603050405020304" pitchFamily="18" charset="0"/>
              </a:rPr>
              <a:t>Date</a:t>
            </a:r>
            <a:r>
              <a:rPr lang="en-US" altLang="zh-TW" sz="1800" dirty="0">
                <a:latin typeface="Times New Roman" panose="02020603050405020304" pitchFamily="18" charset="0"/>
                <a:cs typeface="Times New Roman" panose="02020603050405020304" pitchFamily="18" charset="0"/>
              </a:rPr>
              <a:t>: </a:t>
            </a:r>
            <a:r>
              <a:rPr lang="en-US" altLang="zh-TW" sz="1800" dirty="0" smtClean="0">
                <a:latin typeface="Times New Roman" panose="02020603050405020304" pitchFamily="18" charset="0"/>
                <a:cs typeface="Times New Roman" panose="02020603050405020304" pitchFamily="18" charset="0"/>
              </a:rPr>
              <a:t>2016/02/15</a:t>
            </a:r>
            <a:endParaRPr kumimoji="0" lang="en-US" altLang="zh-TW" sz="400" dirty="0" smtClean="0">
              <a:latin typeface="標楷體" pitchFamily="65" charset="-120"/>
              <a:ea typeface="標楷體" pitchFamily="65" charset="-120"/>
            </a:endParaRPr>
          </a:p>
        </p:txBody>
      </p:sp>
      <p:sp>
        <p:nvSpPr>
          <p:cNvPr id="3077" name="Rectangle 5"/>
          <p:cNvSpPr>
            <a:spLocks noChangeArrowheads="1"/>
          </p:cNvSpPr>
          <p:nvPr/>
        </p:nvSpPr>
        <p:spPr bwMode="auto">
          <a:xfrm>
            <a:off x="1600200" y="6016625"/>
            <a:ext cx="596106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r>
              <a:rPr lang="en-US" altLang="zh-TW" sz="1600" dirty="0"/>
              <a:t>Department of Computer Science and Information Engineering </a:t>
            </a:r>
          </a:p>
          <a:p>
            <a:pPr algn="ctr" eaLnBrk="0" hangingPunct="0"/>
            <a:r>
              <a:rPr lang="en-US" altLang="zh-TW" sz="1600" dirty="0"/>
              <a:t>National Cheng Kung University, Taiwan R.O.C.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Insertion </a:t>
            </a:r>
            <a:endParaRPr lang="zh-TW" altLang="en-US" dirty="0"/>
          </a:p>
        </p:txBody>
      </p:sp>
      <p:sp>
        <p:nvSpPr>
          <p:cNvPr id="3" name="內容版面配置區 2"/>
          <p:cNvSpPr>
            <a:spLocks noGrp="1"/>
          </p:cNvSpPr>
          <p:nvPr>
            <p:ph idx="1"/>
          </p:nvPr>
        </p:nvSpPr>
        <p:spPr/>
        <p:txBody>
          <a:bodyPr/>
          <a:lstStyle/>
          <a:p>
            <a:r>
              <a:rPr lang="en-US" altLang="zh-TW" sz="2400" dirty="0" smtClean="0"/>
              <a:t>Insert C</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10</a:t>
            </a:fld>
            <a:endParaRPr lang="en-US" altLang="zh-TW"/>
          </a:p>
        </p:txBody>
      </p:sp>
      <p:pic>
        <p:nvPicPr>
          <p:cNvPr id="7" name="圖片 6"/>
          <p:cNvPicPr>
            <a:picLocks noChangeAspect="1"/>
          </p:cNvPicPr>
          <p:nvPr/>
        </p:nvPicPr>
        <p:blipFill>
          <a:blip r:embed="rId2"/>
          <a:stretch>
            <a:fillRect/>
          </a:stretch>
        </p:blipFill>
        <p:spPr>
          <a:xfrm>
            <a:off x="1943708" y="2254823"/>
            <a:ext cx="5162393" cy="2846827"/>
          </a:xfrm>
          <a:prstGeom prst="rect">
            <a:avLst/>
          </a:prstGeom>
        </p:spPr>
      </p:pic>
    </p:spTree>
    <p:extLst>
      <p:ext uri="{BB962C8B-B14F-4D97-AF65-F5344CB8AC3E}">
        <p14:creationId xmlns:p14="http://schemas.microsoft.com/office/powerpoint/2010/main" val="4117355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Insertion </a:t>
            </a:r>
            <a:endParaRPr lang="zh-TW" altLang="en-US" dirty="0"/>
          </a:p>
        </p:txBody>
      </p:sp>
      <p:sp>
        <p:nvSpPr>
          <p:cNvPr id="3" name="內容版面配置區 2"/>
          <p:cNvSpPr>
            <a:spLocks noGrp="1"/>
          </p:cNvSpPr>
          <p:nvPr>
            <p:ph idx="1"/>
          </p:nvPr>
        </p:nvSpPr>
        <p:spPr/>
        <p:txBody>
          <a:bodyPr/>
          <a:lstStyle/>
          <a:p>
            <a:r>
              <a:rPr lang="en-US" altLang="zh-TW" sz="2400" dirty="0" smtClean="0"/>
              <a:t>Insert C</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11</a:t>
            </a:fld>
            <a:endParaRPr lang="en-US" altLang="zh-TW"/>
          </a:p>
        </p:txBody>
      </p:sp>
      <p:pic>
        <p:nvPicPr>
          <p:cNvPr id="7" name="圖片 6"/>
          <p:cNvPicPr>
            <a:picLocks noChangeAspect="1"/>
          </p:cNvPicPr>
          <p:nvPr/>
        </p:nvPicPr>
        <p:blipFill>
          <a:blip r:embed="rId2"/>
          <a:stretch>
            <a:fillRect/>
          </a:stretch>
        </p:blipFill>
        <p:spPr>
          <a:xfrm>
            <a:off x="1987337" y="2151554"/>
            <a:ext cx="5245526" cy="3053366"/>
          </a:xfrm>
          <a:prstGeom prst="rect">
            <a:avLst/>
          </a:prstGeom>
        </p:spPr>
      </p:pic>
    </p:spTree>
    <p:extLst>
      <p:ext uri="{BB962C8B-B14F-4D97-AF65-F5344CB8AC3E}">
        <p14:creationId xmlns:p14="http://schemas.microsoft.com/office/powerpoint/2010/main" val="3507848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Complexity Analysis</a:t>
            </a:r>
            <a:r>
              <a:rPr lang="en-US" altLang="zh-TW" dirty="0" smtClean="0"/>
              <a:t> </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12</a:t>
            </a:fld>
            <a:endParaRPr lang="en-US" altLang="zh-TW"/>
          </a:p>
        </p:txBody>
      </p:sp>
      <p:sp>
        <p:nvSpPr>
          <p:cNvPr id="3" name="內容版面配置區 2"/>
          <p:cNvSpPr>
            <a:spLocks noGrp="1"/>
          </p:cNvSpPr>
          <p:nvPr>
            <p:ph idx="1"/>
          </p:nvPr>
        </p:nvSpPr>
        <p:spPr/>
        <p:txBody>
          <a:bodyPr/>
          <a:lstStyle/>
          <a:p>
            <a:r>
              <a:rPr lang="en-US" altLang="zh-TW" sz="2400" dirty="0" smtClean="0"/>
              <a:t>The lookup operation needs to compare 3 values and output the minimum one on-chip. And then a value from the off-chip hash table will be fetch accordingly. So the total complexity of lookup is O(1) and the off-chip memory access is 1 at most.</a:t>
            </a:r>
          </a:p>
          <a:p>
            <a:pPr lvl="1"/>
            <a:endParaRPr lang="en-US" altLang="zh-TW" sz="1900" dirty="0" smtClean="0"/>
          </a:p>
          <a:p>
            <a:pPr lvl="1"/>
            <a:endParaRPr lang="zh-TW" altLang="en-US" sz="1900" dirty="0"/>
          </a:p>
        </p:txBody>
      </p:sp>
    </p:spTree>
    <p:extLst>
      <p:ext uri="{BB962C8B-B14F-4D97-AF65-F5344CB8AC3E}">
        <p14:creationId xmlns:p14="http://schemas.microsoft.com/office/powerpoint/2010/main" val="1841347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Complexity Analysis </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13</a:t>
            </a:fld>
            <a:endParaRPr lang="en-US" altLang="zh-TW"/>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a:t>As for the delete operation</a:t>
                </a:r>
              </a:p>
              <a:p>
                <a:pPr lvl="1"/>
                <a:r>
                  <a:rPr lang="en-US" altLang="zh-TW" sz="1900" dirty="0"/>
                  <a:t>t = (k - 1) + (k - 1) * </a:t>
                </a:r>
                <a14:m>
                  <m:oMath xmlns:m="http://schemas.openxmlformats.org/officeDocument/2006/math">
                    <m:f>
                      <m:fPr>
                        <m:ctrlPr>
                          <a:rPr lang="en-US" altLang="zh-TW" sz="1900" i="1">
                            <a:latin typeface="Cambria Math" panose="02040503050406030204" pitchFamily="18" charset="0"/>
                          </a:rPr>
                        </m:ctrlPr>
                      </m:fPr>
                      <m:num>
                        <m:r>
                          <a:rPr lang="en-US" altLang="zh-TW" sz="1900" i="1">
                            <a:latin typeface="Cambria Math" panose="02040503050406030204" pitchFamily="18" charset="0"/>
                          </a:rPr>
                          <m:t>1</m:t>
                        </m:r>
                      </m:num>
                      <m:den>
                        <m:r>
                          <a:rPr lang="en-US" altLang="zh-TW" sz="1900" i="1">
                            <a:latin typeface="Cambria Math" panose="02040503050406030204" pitchFamily="18" charset="0"/>
                          </a:rPr>
                          <m:t>𝑘</m:t>
                        </m:r>
                        <m:r>
                          <a:rPr lang="en-US" altLang="zh-TW" sz="1900" i="1">
                            <a:latin typeface="Cambria Math" panose="02040503050406030204" pitchFamily="18" charset="0"/>
                          </a:rPr>
                          <m:t>+1</m:t>
                        </m:r>
                      </m:den>
                    </m:f>
                  </m:oMath>
                </a14:m>
                <a:r>
                  <a:rPr lang="zh-TW" altLang="en-US" sz="1900" dirty="0"/>
                  <a:t> </a:t>
                </a:r>
                <a:r>
                  <a:rPr lang="en-US" altLang="zh-TW" sz="1900" dirty="0"/>
                  <a:t>t</a:t>
                </a:r>
              </a:p>
              <a:p>
                <a:pPr lvl="1"/>
                <a:r>
                  <a:rPr lang="en-US" altLang="zh-TW" sz="1900" dirty="0"/>
                  <a:t>t = </a:t>
                </a:r>
                <a14:m>
                  <m:oMath xmlns:m="http://schemas.openxmlformats.org/officeDocument/2006/math">
                    <m:f>
                      <m:fPr>
                        <m:ctrlPr>
                          <a:rPr lang="en-US" altLang="zh-TW" sz="1900" i="1">
                            <a:latin typeface="Cambria Math" panose="02040503050406030204" pitchFamily="18" charset="0"/>
                          </a:rPr>
                        </m:ctrlPr>
                      </m:fPr>
                      <m:num>
                        <m:d>
                          <m:dPr>
                            <m:ctrlPr>
                              <a:rPr lang="en-US" altLang="zh-TW" sz="1900" i="1">
                                <a:latin typeface="Cambria Math" panose="02040503050406030204" pitchFamily="18" charset="0"/>
                              </a:rPr>
                            </m:ctrlPr>
                          </m:dPr>
                          <m:e>
                            <m:r>
                              <a:rPr lang="en-US" altLang="zh-TW" sz="1900" i="1">
                                <a:latin typeface="Cambria Math" panose="02040503050406030204" pitchFamily="18" charset="0"/>
                              </a:rPr>
                              <m:t>𝑘</m:t>
                            </m:r>
                            <m:r>
                              <a:rPr lang="en-US" altLang="zh-TW" sz="1900" i="1">
                                <a:latin typeface="Cambria Math" panose="02040503050406030204" pitchFamily="18" charset="0"/>
                              </a:rPr>
                              <m:t>−1</m:t>
                            </m:r>
                          </m:e>
                        </m:d>
                        <m:r>
                          <a:rPr lang="en-US" altLang="zh-TW" sz="1900" i="1">
                            <a:latin typeface="Cambria Math" panose="02040503050406030204" pitchFamily="18" charset="0"/>
                          </a:rPr>
                          <m:t>(</m:t>
                        </m:r>
                        <m:r>
                          <a:rPr lang="en-US" altLang="zh-TW" sz="1900" i="1">
                            <a:latin typeface="Cambria Math" panose="02040503050406030204" pitchFamily="18" charset="0"/>
                          </a:rPr>
                          <m:t>𝑘</m:t>
                        </m:r>
                        <m:r>
                          <a:rPr lang="en-US" altLang="zh-TW" sz="1900" i="1">
                            <a:latin typeface="Cambria Math" panose="02040503050406030204" pitchFamily="18" charset="0"/>
                          </a:rPr>
                          <m:t>+1)</m:t>
                        </m:r>
                      </m:num>
                      <m:den>
                        <m:r>
                          <a:rPr lang="en-US" altLang="zh-TW" sz="1900" i="1">
                            <a:latin typeface="Cambria Math" panose="02040503050406030204" pitchFamily="18" charset="0"/>
                          </a:rPr>
                          <m:t>2</m:t>
                        </m:r>
                      </m:den>
                    </m:f>
                  </m:oMath>
                </a14:m>
                <a:endParaRPr lang="en-US" altLang="zh-TW" sz="2400" dirty="0"/>
              </a:p>
              <a:p>
                <a:r>
                  <a:rPr lang="en-US" altLang="zh-TW" sz="2400" dirty="0"/>
                  <a:t>Because k is a fixed number ranging from 2 to 4 in most situations, so the on-chip complexity is also O(1).</a:t>
                </a:r>
                <a:endParaRPr lang="en-US" altLang="zh-TW" sz="2400" dirty="0"/>
              </a:p>
              <a:p>
                <a:endParaRPr lang="zh-TW" altLang="en-US" sz="24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317" t="-107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8137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Complexity Analysis </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14</a:t>
            </a:fld>
            <a:endParaRPr lang="en-US" altLang="zh-TW"/>
          </a:p>
        </p:txBody>
      </p:sp>
      <p:sp>
        <p:nvSpPr>
          <p:cNvPr id="3" name="內容版面配置區 2"/>
          <p:cNvSpPr>
            <a:spLocks noGrp="1"/>
          </p:cNvSpPr>
          <p:nvPr>
            <p:ph idx="1"/>
          </p:nvPr>
        </p:nvSpPr>
        <p:spPr/>
        <p:txBody>
          <a:bodyPr/>
          <a:lstStyle/>
          <a:p>
            <a:r>
              <a:rPr lang="en-US" altLang="zh-TW" sz="2400" dirty="0"/>
              <a:t>When inserting an element, if any of the candidate slots of the hash table is empty, the on-chip time complexity O(1) similar to that of delete operation</a:t>
            </a:r>
            <a:r>
              <a:rPr lang="en-US" altLang="zh-TW" sz="2400" dirty="0" smtClean="0"/>
              <a:t>.</a:t>
            </a:r>
          </a:p>
          <a:p>
            <a:r>
              <a:rPr lang="en-US" altLang="zh-TW" sz="2400" dirty="0"/>
              <a:t>However, if all candidates slots are occupied, one of them need to be moved to another slot to make room for the current inserted one and the relocation may be </a:t>
            </a:r>
            <a:r>
              <a:rPr lang="en-US" altLang="zh-TW" sz="2400" dirty="0" smtClean="0"/>
              <a:t>recursive.</a:t>
            </a:r>
          </a:p>
          <a:p>
            <a:r>
              <a:rPr lang="en-US" altLang="zh-TW" sz="2400" dirty="0" smtClean="0"/>
              <a:t>The </a:t>
            </a:r>
            <a:r>
              <a:rPr lang="en-US" altLang="zh-TW" sz="2400" dirty="0"/>
              <a:t>time complexities of on-chip and the whole insert operation are equal to the ordinary Cuckoo hashing.</a:t>
            </a:r>
            <a:endParaRPr lang="zh-TW" altLang="en-US" sz="2400" dirty="0"/>
          </a:p>
        </p:txBody>
      </p:sp>
    </p:spTree>
    <p:extLst>
      <p:ext uri="{BB962C8B-B14F-4D97-AF65-F5344CB8AC3E}">
        <p14:creationId xmlns:p14="http://schemas.microsoft.com/office/powerpoint/2010/main" val="360591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Performance analysis</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15</a:t>
            </a:fld>
            <a:endParaRPr lang="en-US" altLang="zh-TW"/>
          </a:p>
        </p:txBody>
      </p:sp>
      <p:sp>
        <p:nvSpPr>
          <p:cNvPr id="3" name="內容版面配置區 2"/>
          <p:cNvSpPr>
            <a:spLocks noGrp="1"/>
          </p:cNvSpPr>
          <p:nvPr>
            <p:ph idx="1"/>
          </p:nvPr>
        </p:nvSpPr>
        <p:spPr/>
        <p:txBody>
          <a:bodyPr/>
          <a:lstStyle/>
          <a:p>
            <a:r>
              <a:rPr lang="en-US" altLang="zh-TW" sz="2400" dirty="0"/>
              <a:t>Memory Efficiency Analysis </a:t>
            </a:r>
            <a:endParaRPr lang="zh-TW" altLang="en-US" sz="2400" dirty="0"/>
          </a:p>
        </p:txBody>
      </p:sp>
      <p:pic>
        <p:nvPicPr>
          <p:cNvPr id="6" name="圖片 5"/>
          <p:cNvPicPr>
            <a:picLocks noChangeAspect="1"/>
          </p:cNvPicPr>
          <p:nvPr/>
        </p:nvPicPr>
        <p:blipFill>
          <a:blip r:embed="rId2"/>
          <a:stretch>
            <a:fillRect/>
          </a:stretch>
        </p:blipFill>
        <p:spPr>
          <a:xfrm>
            <a:off x="1920086" y="1899853"/>
            <a:ext cx="5380028" cy="4043747"/>
          </a:xfrm>
          <a:prstGeom prst="rect">
            <a:avLst/>
          </a:prstGeom>
        </p:spPr>
      </p:pic>
    </p:spTree>
    <p:extLst>
      <p:ext uri="{BB962C8B-B14F-4D97-AF65-F5344CB8AC3E}">
        <p14:creationId xmlns:p14="http://schemas.microsoft.com/office/powerpoint/2010/main" val="221462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Performance analysis</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16</a:t>
            </a:fld>
            <a:endParaRPr lang="en-US" altLang="zh-TW"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smtClean="0"/>
                  <a:t>In every slot of VH there are 4 possible values, so 2 bits are enough for the slots of VH.</a:t>
                </a:r>
              </a:p>
              <a:p>
                <a:r>
                  <a:rPr lang="en-US" altLang="zh-TW" sz="2400" dirty="0" smtClean="0"/>
                  <a:t>the memory cost of each of V1, V2 and V3 will be</a:t>
                </a:r>
              </a:p>
              <a:p>
                <a:pPr lvl="1"/>
                <a:r>
                  <a:rPr lang="en-US" altLang="zh-TW" sz="1800" dirty="0"/>
                  <a:t>Cost(n) = 2n + 2n * </a:t>
                </a: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1</m:t>
                        </m:r>
                      </m:num>
                      <m:den>
                        <m:r>
                          <a:rPr lang="en-US" altLang="zh-TW" sz="1800" i="1">
                            <a:latin typeface="Cambria Math" panose="02040503050406030204" pitchFamily="18" charset="0"/>
                          </a:rPr>
                          <m:t>10</m:t>
                        </m:r>
                      </m:den>
                    </m:f>
                  </m:oMath>
                </a14:m>
                <a:r>
                  <a:rPr lang="zh-TW" altLang="en-US" sz="1800" dirty="0"/>
                  <a:t> </a:t>
                </a:r>
                <a:r>
                  <a:rPr lang="en-US" altLang="zh-TW" sz="1800" dirty="0"/>
                  <a:t>+ 2n * </a:t>
                </a: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1</m:t>
                        </m:r>
                      </m:num>
                      <m:den>
                        <m:r>
                          <a:rPr lang="en-US" altLang="zh-TW" sz="1800" i="1">
                            <a:latin typeface="Cambria Math" panose="02040503050406030204" pitchFamily="18" charset="0"/>
                          </a:rPr>
                          <m:t>100</m:t>
                        </m:r>
                      </m:den>
                    </m:f>
                  </m:oMath>
                </a14:m>
                <a:r>
                  <a:rPr lang="zh-TW" altLang="en-US" sz="1800" dirty="0"/>
                  <a:t> </a:t>
                </a:r>
                <a:r>
                  <a:rPr lang="en-US" altLang="zh-TW" sz="1800" dirty="0"/>
                  <a:t>+ … = </a:t>
                </a: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20</m:t>
                        </m:r>
                      </m:num>
                      <m:den>
                        <m:r>
                          <a:rPr lang="en-US" altLang="zh-TW" sz="1800" i="1">
                            <a:latin typeface="Cambria Math" panose="02040503050406030204" pitchFamily="18" charset="0"/>
                          </a:rPr>
                          <m:t>9</m:t>
                        </m:r>
                      </m:den>
                    </m:f>
                  </m:oMath>
                </a14:m>
                <a:r>
                  <a:rPr lang="zh-TW" altLang="en-US" sz="1800" dirty="0"/>
                  <a:t> </a:t>
                </a:r>
                <a:r>
                  <a:rPr lang="en-US" altLang="zh-TW" sz="1800" dirty="0" smtClean="0"/>
                  <a:t>n</a:t>
                </a:r>
                <a:endParaRPr lang="en-US" altLang="zh-TW" sz="1900" dirty="0" smtClean="0"/>
              </a:p>
              <a:p>
                <a:r>
                  <a:rPr lang="en-US" altLang="zh-TW" sz="2400" dirty="0" smtClean="0"/>
                  <a:t>total </a:t>
                </a:r>
                <a:r>
                  <a:rPr lang="en-US" altLang="zh-TW" sz="2400" dirty="0"/>
                  <a:t>memory cost </a:t>
                </a:r>
                <a:endParaRPr lang="en-US" altLang="zh-TW" sz="2400" dirty="0" smtClean="0"/>
              </a:p>
              <a:p>
                <a:pPr lvl="1"/>
                <a:r>
                  <a:rPr lang="en-US" altLang="zh-TW" sz="1900" dirty="0" smtClean="0"/>
                  <a:t>3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20</m:t>
                        </m:r>
                      </m:num>
                      <m:den>
                        <m:r>
                          <a:rPr lang="en-US" altLang="zh-TW" sz="2000" i="1">
                            <a:latin typeface="Cambria Math" panose="02040503050406030204" pitchFamily="18" charset="0"/>
                          </a:rPr>
                          <m:t>9</m:t>
                        </m:r>
                      </m:den>
                    </m:f>
                  </m:oMath>
                </a14:m>
                <a:r>
                  <a:rPr lang="zh-TW" altLang="en-US" sz="2000" dirty="0"/>
                  <a:t> </a:t>
                </a:r>
                <a:r>
                  <a:rPr lang="en-US" altLang="zh-TW" sz="2000" dirty="0" smtClean="0"/>
                  <a:t>n + 2n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2</m:t>
                        </m:r>
                        <m:r>
                          <a:rPr lang="en-US" altLang="zh-TW" sz="2000" b="0" i="1" smtClean="0">
                            <a:latin typeface="Cambria Math" panose="02040503050406030204" pitchFamily="18" charset="0"/>
                          </a:rPr>
                          <m:t>6</m:t>
                        </m:r>
                      </m:num>
                      <m:den>
                        <m:r>
                          <a:rPr lang="en-US" altLang="zh-TW" sz="2000" b="0" i="1" smtClean="0">
                            <a:latin typeface="Cambria Math" panose="02040503050406030204" pitchFamily="18" charset="0"/>
                          </a:rPr>
                          <m:t>3</m:t>
                        </m:r>
                      </m:den>
                    </m:f>
                  </m:oMath>
                </a14:m>
                <a:r>
                  <a:rPr lang="zh-TW" altLang="en-US" sz="2000" dirty="0"/>
                  <a:t> </a:t>
                </a:r>
                <a:r>
                  <a:rPr lang="en-US" altLang="zh-TW" sz="2000" dirty="0"/>
                  <a:t>n</a:t>
                </a:r>
              </a:p>
              <a:p>
                <a:pPr marL="457200" lvl="1" indent="0">
                  <a:buNone/>
                </a:pPr>
                <a:endParaRPr lang="en-US" altLang="zh-TW" sz="2000" dirty="0"/>
              </a:p>
              <a:p>
                <a:pPr lvl="1"/>
                <a:endParaRPr lang="en-US" altLang="zh-TW" sz="1900" dirty="0" smtClean="0"/>
              </a:p>
              <a:p>
                <a:endParaRPr lang="en-US" altLang="zh-TW" sz="2400" dirty="0" smtClean="0"/>
              </a:p>
              <a:p>
                <a:pPr lvl="1"/>
                <a:endParaRPr lang="zh-TW" altLang="en-US" sz="19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317" t="-1077"/>
                </a:stretch>
              </a:blipFill>
            </p:spPr>
            <p:txBody>
              <a:bodyPr/>
              <a:lstStyle/>
              <a:p>
                <a:r>
                  <a:rPr lang="zh-TW" altLang="en-US">
                    <a:noFill/>
                  </a:rPr>
                  <a:t> </a:t>
                </a:r>
              </a:p>
            </p:txBody>
          </p:sp>
        </mc:Fallback>
      </mc:AlternateContent>
      <p:pic>
        <p:nvPicPr>
          <p:cNvPr id="7" name="圖片 6"/>
          <p:cNvPicPr>
            <a:picLocks noChangeAspect="1"/>
          </p:cNvPicPr>
          <p:nvPr/>
        </p:nvPicPr>
        <p:blipFill>
          <a:blip r:embed="rId4"/>
          <a:stretch>
            <a:fillRect/>
          </a:stretch>
        </p:blipFill>
        <p:spPr>
          <a:xfrm>
            <a:off x="4391980" y="3215043"/>
            <a:ext cx="3670297" cy="2985175"/>
          </a:xfrm>
          <a:prstGeom prst="rect">
            <a:avLst/>
          </a:prstGeom>
        </p:spPr>
      </p:pic>
    </p:spTree>
    <p:extLst>
      <p:ext uri="{BB962C8B-B14F-4D97-AF65-F5344CB8AC3E}">
        <p14:creationId xmlns:p14="http://schemas.microsoft.com/office/powerpoint/2010/main" val="3716172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Performance analysis</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smtClean="0"/>
                  <a:t>False Positive Rate Analysis</a:t>
                </a:r>
              </a:p>
              <a:p>
                <a:pPr lvl="1"/>
                <a:r>
                  <a:rPr lang="en-US" altLang="zh-TW" sz="1900" i="1" dirty="0"/>
                  <a:t>t</a:t>
                </a:r>
                <a:r>
                  <a:rPr lang="en-US" altLang="zh-TW" sz="1900" i="1" dirty="0" smtClean="0"/>
                  <a:t>ot </a:t>
                </a:r>
                <a:r>
                  <a:rPr lang="en-US" altLang="zh-TW" sz="1900" dirty="0" smtClean="0"/>
                  <a:t>= </a:t>
                </a:r>
                <a14:m>
                  <m:oMath xmlns:m="http://schemas.openxmlformats.org/officeDocument/2006/math">
                    <m:f>
                      <m:fPr>
                        <m:ctrlPr>
                          <a:rPr lang="en-US" altLang="zh-TW" sz="1900" i="1">
                            <a:latin typeface="Cambria Math" panose="02040503050406030204" pitchFamily="18" charset="0"/>
                          </a:rPr>
                        </m:ctrlPr>
                      </m:fPr>
                      <m:num>
                        <m:d>
                          <m:dPr>
                            <m:ctrlPr>
                              <a:rPr lang="en-US" altLang="zh-TW" sz="1900" i="1">
                                <a:latin typeface="Cambria Math" panose="02040503050406030204" pitchFamily="18" charset="0"/>
                              </a:rPr>
                            </m:ctrlPr>
                          </m:dPr>
                          <m:e>
                            <m:r>
                              <a:rPr lang="en-US" altLang="zh-TW" sz="1900" i="1">
                                <a:latin typeface="Cambria Math" panose="02040503050406030204" pitchFamily="18" charset="0"/>
                              </a:rPr>
                              <m:t>𝑘</m:t>
                            </m:r>
                            <m:r>
                              <a:rPr lang="en-US" altLang="zh-TW" sz="1900" i="1">
                                <a:latin typeface="Cambria Math" panose="02040503050406030204" pitchFamily="18" charset="0"/>
                              </a:rPr>
                              <m:t>−1</m:t>
                            </m:r>
                          </m:e>
                        </m:d>
                        <m:r>
                          <a:rPr lang="en-US" altLang="zh-TW" sz="1900" i="1">
                            <a:latin typeface="Cambria Math" panose="02040503050406030204" pitchFamily="18" charset="0"/>
                          </a:rPr>
                          <m:t>(</m:t>
                        </m:r>
                        <m:r>
                          <a:rPr lang="en-US" altLang="zh-TW" sz="1900" i="1">
                            <a:latin typeface="Cambria Math" panose="02040503050406030204" pitchFamily="18" charset="0"/>
                          </a:rPr>
                          <m:t>𝑘</m:t>
                        </m:r>
                        <m:r>
                          <a:rPr lang="en-US" altLang="zh-TW" sz="1900" i="1">
                            <a:latin typeface="Cambria Math" panose="02040503050406030204" pitchFamily="18" charset="0"/>
                          </a:rPr>
                          <m:t>+1)</m:t>
                        </m:r>
                      </m:num>
                      <m:den>
                        <m:r>
                          <a:rPr lang="en-US" altLang="zh-TW" sz="1900" i="1">
                            <a:latin typeface="Cambria Math" panose="02040503050406030204" pitchFamily="18" charset="0"/>
                          </a:rPr>
                          <m:t>2</m:t>
                        </m:r>
                      </m:den>
                    </m:f>
                  </m:oMath>
                </a14:m>
                <a:r>
                  <a:rPr lang="en-US" altLang="zh-TW" sz="1900" i="1" dirty="0" smtClean="0"/>
                  <a:t>, p </a:t>
                </a:r>
                <a:r>
                  <a:rPr lang="en-US" altLang="zh-TW" sz="1900" dirty="0" smtClean="0"/>
                  <a:t>= </a:t>
                </a:r>
                <a14:m>
                  <m:oMath xmlns:m="http://schemas.openxmlformats.org/officeDocument/2006/math">
                    <m:sSup>
                      <m:sSupPr>
                        <m:ctrlPr>
                          <a:rPr lang="en-US" altLang="zh-TW" sz="1900" i="1" smtClean="0">
                            <a:latin typeface="Cambria Math" panose="02040503050406030204" pitchFamily="18" charset="0"/>
                          </a:rPr>
                        </m:ctrlPr>
                      </m:sSupPr>
                      <m:e>
                        <m:r>
                          <a:rPr lang="en-US" altLang="zh-TW" sz="1900" b="0" i="1" smtClean="0">
                            <a:latin typeface="Cambria Math" panose="02040503050406030204" pitchFamily="18" charset="0"/>
                          </a:rPr>
                          <m:t>(1 − </m:t>
                        </m:r>
                        <m:f>
                          <m:fPr>
                            <m:ctrlPr>
                              <a:rPr lang="en-US" altLang="zh-TW" sz="1900" b="0" i="1" smtClean="0">
                                <a:latin typeface="Cambria Math" panose="02040503050406030204" pitchFamily="18" charset="0"/>
                              </a:rPr>
                            </m:ctrlPr>
                          </m:fPr>
                          <m:num>
                            <m:r>
                              <a:rPr lang="en-US" altLang="zh-TW" sz="1900" b="0" i="1" smtClean="0">
                                <a:latin typeface="Cambria Math" panose="02040503050406030204" pitchFamily="18" charset="0"/>
                              </a:rPr>
                              <m:t>𝑡𝑜𝑡</m:t>
                            </m:r>
                          </m:num>
                          <m:den>
                            <m:r>
                              <a:rPr lang="en-US" altLang="zh-TW" sz="1900" b="0" i="1" smtClean="0">
                                <a:latin typeface="Cambria Math" panose="02040503050406030204" pitchFamily="18" charset="0"/>
                              </a:rPr>
                              <m:t>𝑘𝑚</m:t>
                            </m:r>
                          </m:den>
                        </m:f>
                        <m:r>
                          <a:rPr lang="en-US" altLang="zh-TW" sz="1900" b="0" i="1" smtClean="0">
                            <a:latin typeface="Cambria Math" panose="02040503050406030204" pitchFamily="18" charset="0"/>
                          </a:rPr>
                          <m:t>)</m:t>
                        </m:r>
                      </m:e>
                      <m:sup>
                        <m:r>
                          <a:rPr lang="en-US" altLang="zh-TW" sz="1900" b="0" i="1" smtClean="0">
                            <a:latin typeface="Cambria Math" panose="02040503050406030204" pitchFamily="18" charset="0"/>
                          </a:rPr>
                          <m:t>𝑛</m:t>
                        </m:r>
                      </m:sup>
                    </m:sSup>
                  </m:oMath>
                </a14:m>
                <a:endParaRPr lang="en-US" altLang="zh-TW" sz="1900" dirty="0" smtClean="0"/>
              </a:p>
              <a:p>
                <a:pPr lvl="1"/>
                <a:r>
                  <a:rPr lang="en-US" altLang="zh-TW" sz="1900" i="1" dirty="0" err="1"/>
                  <a:t>f</a:t>
                </a:r>
                <a:r>
                  <a:rPr lang="en-US" altLang="zh-TW" sz="1900" i="1" dirty="0" err="1" smtClean="0"/>
                  <a:t>pr</a:t>
                </a:r>
                <a:r>
                  <a:rPr lang="en-US" altLang="zh-TW" sz="1900" dirty="0" smtClean="0"/>
                  <a:t> = </a:t>
                </a:r>
                <a14:m>
                  <m:oMath xmlns:m="http://schemas.openxmlformats.org/officeDocument/2006/math">
                    <m:f>
                      <m:fPr>
                        <m:ctrlPr>
                          <a:rPr lang="en-US" altLang="zh-TW" sz="1900" i="1" smtClean="0">
                            <a:latin typeface="Cambria Math" panose="02040503050406030204" pitchFamily="18" charset="0"/>
                          </a:rPr>
                        </m:ctrlPr>
                      </m:fPr>
                      <m:num>
                        <m:r>
                          <a:rPr lang="en-US" altLang="zh-TW" sz="1900" b="0" i="1" smtClean="0">
                            <a:latin typeface="Cambria Math" panose="02040503050406030204" pitchFamily="18" charset="0"/>
                          </a:rPr>
                          <m:t>1</m:t>
                        </m:r>
                      </m:num>
                      <m:den>
                        <m:r>
                          <a:rPr lang="en-US" altLang="zh-TW" sz="1900" b="0" i="1" smtClean="0">
                            <a:latin typeface="Cambria Math" panose="02040503050406030204" pitchFamily="18" charset="0"/>
                          </a:rPr>
                          <m:t>𝑘</m:t>
                        </m:r>
                        <m:r>
                          <a:rPr lang="en-US" altLang="zh-TW" sz="1900" b="0" i="1" smtClean="0">
                            <a:latin typeface="Cambria Math" panose="02040503050406030204" pitchFamily="18" charset="0"/>
                          </a:rPr>
                          <m:t>+1</m:t>
                        </m:r>
                      </m:den>
                    </m:f>
                  </m:oMath>
                </a14:m>
                <a:r>
                  <a:rPr lang="zh-TW" altLang="en-US" sz="1900" dirty="0" smtClean="0"/>
                  <a:t> </a:t>
                </a:r>
                <a:r>
                  <a:rPr lang="en-US" altLang="zh-TW" sz="1900" dirty="0" smtClean="0"/>
                  <a:t>[</a:t>
                </a:r>
                <a14:m>
                  <m:oMath xmlns:m="http://schemas.openxmlformats.org/officeDocument/2006/math">
                    <m:sSup>
                      <m:sSupPr>
                        <m:ctrlPr>
                          <a:rPr lang="en-US" altLang="zh-TW" sz="1900" i="1" dirty="0" smtClean="0">
                            <a:latin typeface="Cambria Math" panose="02040503050406030204" pitchFamily="18" charset="0"/>
                          </a:rPr>
                        </m:ctrlPr>
                      </m:sSupPr>
                      <m:e>
                        <m:r>
                          <a:rPr lang="en-US" altLang="zh-TW" sz="1900" b="0" i="1" dirty="0" smtClean="0">
                            <a:latin typeface="Cambria Math" panose="02040503050406030204" pitchFamily="18" charset="0"/>
                          </a:rPr>
                          <m:t>(1 −</m:t>
                        </m:r>
                        <m:r>
                          <a:rPr lang="en-US" altLang="zh-TW" sz="1900" b="0" i="1" dirty="0" smtClean="0">
                            <a:latin typeface="Cambria Math" panose="02040503050406030204" pitchFamily="18" charset="0"/>
                          </a:rPr>
                          <m:t>𝑝</m:t>
                        </m:r>
                        <m:r>
                          <a:rPr lang="en-US" altLang="zh-TW" sz="1900" b="0" i="1" dirty="0" smtClean="0">
                            <a:latin typeface="Cambria Math" panose="02040503050406030204" pitchFamily="18" charset="0"/>
                          </a:rPr>
                          <m:t>)</m:t>
                        </m:r>
                      </m:e>
                      <m:sup>
                        <m:r>
                          <a:rPr lang="en-US" altLang="zh-TW" sz="1900" b="0" i="1" dirty="0" smtClean="0">
                            <a:latin typeface="Cambria Math" panose="02040503050406030204" pitchFamily="18" charset="0"/>
                          </a:rPr>
                          <m:t>𝑘</m:t>
                        </m:r>
                      </m:sup>
                    </m:sSup>
                  </m:oMath>
                </a14:m>
                <a:r>
                  <a:rPr lang="en-US" altLang="zh-TW" sz="1900" dirty="0" smtClean="0"/>
                  <a:t> + </a:t>
                </a:r>
                <a14:m>
                  <m:oMath xmlns:m="http://schemas.openxmlformats.org/officeDocument/2006/math">
                    <m:sSup>
                      <m:sSupPr>
                        <m:ctrlPr>
                          <a:rPr lang="en-US" altLang="zh-TW" sz="1900" i="1" dirty="0">
                            <a:latin typeface="Cambria Math" panose="02040503050406030204" pitchFamily="18" charset="0"/>
                          </a:rPr>
                        </m:ctrlPr>
                      </m:sSupPr>
                      <m:e>
                        <m:r>
                          <a:rPr lang="en-US" altLang="zh-TW" sz="1900" b="0" i="1" dirty="0" smtClean="0">
                            <a:latin typeface="Cambria Math" panose="02040503050406030204" pitchFamily="18" charset="0"/>
                          </a:rPr>
                          <m:t>𝑘𝑝</m:t>
                        </m:r>
                        <m:r>
                          <a:rPr lang="en-US" altLang="zh-TW" sz="1900" i="1" dirty="0">
                            <a:latin typeface="Cambria Math" panose="02040503050406030204" pitchFamily="18" charset="0"/>
                          </a:rPr>
                          <m:t>(1 −</m:t>
                        </m:r>
                        <m:r>
                          <a:rPr lang="en-US" altLang="zh-TW" sz="1900" i="1" dirty="0">
                            <a:latin typeface="Cambria Math" panose="02040503050406030204" pitchFamily="18" charset="0"/>
                          </a:rPr>
                          <m:t>𝑝</m:t>
                        </m:r>
                        <m:r>
                          <a:rPr lang="en-US" altLang="zh-TW" sz="1900" i="1" dirty="0">
                            <a:latin typeface="Cambria Math" panose="02040503050406030204" pitchFamily="18" charset="0"/>
                          </a:rPr>
                          <m:t>)</m:t>
                        </m:r>
                      </m:e>
                      <m:sup>
                        <m:r>
                          <a:rPr lang="en-US" altLang="zh-TW" sz="1900" i="1" dirty="0">
                            <a:latin typeface="Cambria Math" panose="02040503050406030204" pitchFamily="18" charset="0"/>
                          </a:rPr>
                          <m:t>𝑘</m:t>
                        </m:r>
                        <m:r>
                          <a:rPr lang="en-US" altLang="zh-TW" sz="1900" b="0" i="1" dirty="0" smtClean="0">
                            <a:latin typeface="Cambria Math" panose="02040503050406030204" pitchFamily="18" charset="0"/>
                          </a:rPr>
                          <m:t>−1</m:t>
                        </m:r>
                      </m:sup>
                    </m:sSup>
                  </m:oMath>
                </a14:m>
                <a:r>
                  <a:rPr lang="en-US" altLang="zh-TW" sz="1900" dirty="0" smtClean="0"/>
                  <a:t>]</a:t>
                </a:r>
                <a:endParaRPr lang="zh-TW" altLang="en-US" sz="19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317" t="-1077"/>
                </a:stretch>
              </a:blipFill>
            </p:spPr>
            <p:txBody>
              <a:bodyPr/>
              <a:lstStyle/>
              <a:p>
                <a:r>
                  <a:rPr lang="zh-TW" altLang="en-US">
                    <a:noFill/>
                  </a:rPr>
                  <a:t> </a:t>
                </a:r>
              </a:p>
            </p:txBody>
          </p:sp>
        </mc:Fallback>
      </mc:AlternateContent>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17</a:t>
            </a:fld>
            <a:endParaRPr lang="en-US" altLang="zh-TW"/>
          </a:p>
        </p:txBody>
      </p:sp>
      <p:pic>
        <p:nvPicPr>
          <p:cNvPr id="7" name="圖片 6"/>
          <p:cNvPicPr>
            <a:picLocks noChangeAspect="1"/>
          </p:cNvPicPr>
          <p:nvPr/>
        </p:nvPicPr>
        <p:blipFill>
          <a:blip r:embed="rId4"/>
          <a:stretch>
            <a:fillRect/>
          </a:stretch>
        </p:blipFill>
        <p:spPr>
          <a:xfrm>
            <a:off x="3912680" y="2819500"/>
            <a:ext cx="4572508" cy="3402331"/>
          </a:xfrm>
          <a:prstGeom prst="rect">
            <a:avLst/>
          </a:prstGeom>
        </p:spPr>
      </p:pic>
    </p:spTree>
    <p:extLst>
      <p:ext uri="{BB962C8B-B14F-4D97-AF65-F5344CB8AC3E}">
        <p14:creationId xmlns:p14="http://schemas.microsoft.com/office/powerpoint/2010/main" val="3205062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Experimental analysis</a:t>
            </a:r>
            <a:endParaRPr lang="zh-TW" altLang="en-US" dirty="0"/>
          </a:p>
        </p:txBody>
      </p:sp>
      <p:sp>
        <p:nvSpPr>
          <p:cNvPr id="3" name="內容版面配置區 2"/>
          <p:cNvSpPr>
            <a:spLocks noGrp="1"/>
          </p:cNvSpPr>
          <p:nvPr>
            <p:ph idx="1"/>
          </p:nvPr>
        </p:nvSpPr>
        <p:spPr/>
        <p:txBody>
          <a:bodyPr/>
          <a:lstStyle/>
          <a:p>
            <a:r>
              <a:rPr lang="en-US" altLang="zh-TW" sz="2400" dirty="0" smtClean="0"/>
              <a:t>False positive rate</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18</a:t>
            </a:fld>
            <a:endParaRPr lang="en-US" altLang="zh-TW"/>
          </a:p>
        </p:txBody>
      </p:sp>
      <p:pic>
        <p:nvPicPr>
          <p:cNvPr id="6" name="圖片 5"/>
          <p:cNvPicPr>
            <a:picLocks noChangeAspect="1"/>
          </p:cNvPicPr>
          <p:nvPr/>
        </p:nvPicPr>
        <p:blipFill>
          <a:blip r:embed="rId2"/>
          <a:stretch>
            <a:fillRect/>
          </a:stretch>
        </p:blipFill>
        <p:spPr>
          <a:xfrm>
            <a:off x="2051720" y="1981417"/>
            <a:ext cx="5120888" cy="3962183"/>
          </a:xfrm>
          <a:prstGeom prst="rect">
            <a:avLst/>
          </a:prstGeom>
        </p:spPr>
      </p:pic>
    </p:spTree>
    <p:extLst>
      <p:ext uri="{BB962C8B-B14F-4D97-AF65-F5344CB8AC3E}">
        <p14:creationId xmlns:p14="http://schemas.microsoft.com/office/powerpoint/2010/main" val="400831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Experimental analysis</a:t>
            </a:r>
            <a:endParaRPr lang="zh-TW" altLang="en-US" dirty="0"/>
          </a:p>
        </p:txBody>
      </p:sp>
      <p:sp>
        <p:nvSpPr>
          <p:cNvPr id="3" name="內容版面配置區 2"/>
          <p:cNvSpPr>
            <a:spLocks noGrp="1"/>
          </p:cNvSpPr>
          <p:nvPr>
            <p:ph idx="1"/>
          </p:nvPr>
        </p:nvSpPr>
        <p:spPr/>
        <p:txBody>
          <a:bodyPr/>
          <a:lstStyle/>
          <a:p>
            <a:r>
              <a:rPr lang="en-US" altLang="zh-TW" sz="2400" dirty="0" smtClean="0"/>
              <a:t>Off-chip memory accesses (random input)</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19</a:t>
            </a:fld>
            <a:endParaRPr lang="en-US" altLang="zh-TW"/>
          </a:p>
        </p:txBody>
      </p:sp>
      <p:pic>
        <p:nvPicPr>
          <p:cNvPr id="7" name="圖片 6"/>
          <p:cNvPicPr>
            <a:picLocks noChangeAspect="1"/>
          </p:cNvPicPr>
          <p:nvPr/>
        </p:nvPicPr>
        <p:blipFill>
          <a:blip r:embed="rId2"/>
          <a:stretch>
            <a:fillRect/>
          </a:stretch>
        </p:blipFill>
        <p:spPr>
          <a:xfrm>
            <a:off x="1835297" y="2022976"/>
            <a:ext cx="5549605" cy="3310521"/>
          </a:xfrm>
          <a:prstGeom prst="rect">
            <a:avLst/>
          </a:prstGeom>
        </p:spPr>
      </p:pic>
    </p:spTree>
    <p:extLst>
      <p:ext uri="{BB962C8B-B14F-4D97-AF65-F5344CB8AC3E}">
        <p14:creationId xmlns:p14="http://schemas.microsoft.com/office/powerpoint/2010/main" val="224825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cs typeface="Arial"/>
              </a:rPr>
              <a:t>Introduction</a:t>
            </a:r>
            <a:endParaRPr kumimoji="1" lang="zh-TW" altLang="en-US" dirty="0">
              <a:cs typeface="Arial"/>
            </a:endParaRPr>
          </a:p>
        </p:txBody>
      </p:sp>
      <p:sp>
        <p:nvSpPr>
          <p:cNvPr id="3" name="內容版面配置區 2"/>
          <p:cNvSpPr>
            <a:spLocks noGrp="1"/>
          </p:cNvSpPr>
          <p:nvPr>
            <p:ph idx="1"/>
          </p:nvPr>
        </p:nvSpPr>
        <p:spPr/>
        <p:txBody>
          <a:bodyPr/>
          <a:lstStyle/>
          <a:p>
            <a:r>
              <a:rPr lang="en-US" altLang="zh-TW" sz="2400" dirty="0"/>
              <a:t>Hash table is prevalently used in various fields of networking such as route lookup, packet classification, </a:t>
            </a:r>
            <a:r>
              <a:rPr lang="en-US" altLang="zh-TW" sz="2400" dirty="0" err="1"/>
              <a:t>perflow</a:t>
            </a:r>
            <a:r>
              <a:rPr lang="en-US" altLang="zh-TW" sz="2400" dirty="0"/>
              <a:t> state management and network monitoring as it can achieve O(1) latency for query, insert and delete operations at moderate loads</a:t>
            </a:r>
            <a:r>
              <a:rPr lang="en-US" altLang="zh-TW" sz="2400" dirty="0" smtClean="0"/>
              <a:t>.</a:t>
            </a:r>
          </a:p>
          <a:p>
            <a:r>
              <a:rPr lang="en-US" altLang="zh-TW" sz="2400" dirty="0"/>
              <a:t>However, measures like chaining and linear probing will have to be taken to solve the collision problem at the cost of additional memory access when the load of the hash table increases. Thus, the lookup latency becomes uncertain, which poses threats to some time-critical systems. </a:t>
            </a:r>
            <a:endParaRPr kumimoji="1" lang="zh-TW" altLang="en-US" sz="2400" dirty="0">
              <a:latin typeface="+mj-lt"/>
              <a:cs typeface="Arial"/>
            </a:endParaRP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a:t>
            </a:fld>
            <a:endParaRPr lang="en-US" altLang="zh-TW"/>
          </a:p>
        </p:txBody>
      </p:sp>
    </p:spTree>
    <p:extLst>
      <p:ext uri="{BB962C8B-B14F-4D97-AF65-F5344CB8AC3E}">
        <p14:creationId xmlns:p14="http://schemas.microsoft.com/office/powerpoint/2010/main" val="652040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Experimental analysis</a:t>
            </a:r>
            <a:endParaRPr lang="zh-TW" altLang="en-US" dirty="0"/>
          </a:p>
        </p:txBody>
      </p:sp>
      <p:sp>
        <p:nvSpPr>
          <p:cNvPr id="3" name="內容版面配置區 2"/>
          <p:cNvSpPr>
            <a:spLocks noGrp="1"/>
          </p:cNvSpPr>
          <p:nvPr>
            <p:ph idx="1"/>
          </p:nvPr>
        </p:nvSpPr>
        <p:spPr/>
        <p:txBody>
          <a:bodyPr/>
          <a:lstStyle/>
          <a:p>
            <a:r>
              <a:rPr lang="en-US" altLang="zh-TW" sz="2400" dirty="0" smtClean="0"/>
              <a:t>Off-chip memory accesses (80% true element)</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20</a:t>
            </a:fld>
            <a:endParaRPr lang="en-US" altLang="zh-TW"/>
          </a:p>
        </p:txBody>
      </p:sp>
      <p:pic>
        <p:nvPicPr>
          <p:cNvPr id="6" name="圖片 5"/>
          <p:cNvPicPr>
            <a:picLocks noChangeAspect="1"/>
          </p:cNvPicPr>
          <p:nvPr/>
        </p:nvPicPr>
        <p:blipFill>
          <a:blip r:embed="rId2"/>
          <a:stretch>
            <a:fillRect/>
          </a:stretch>
        </p:blipFill>
        <p:spPr>
          <a:xfrm>
            <a:off x="1822902" y="2030556"/>
            <a:ext cx="5574396" cy="3295361"/>
          </a:xfrm>
          <a:prstGeom prst="rect">
            <a:avLst/>
          </a:prstGeom>
        </p:spPr>
      </p:pic>
    </p:spTree>
    <p:extLst>
      <p:ext uri="{BB962C8B-B14F-4D97-AF65-F5344CB8AC3E}">
        <p14:creationId xmlns:p14="http://schemas.microsoft.com/office/powerpoint/2010/main" val="36643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cs typeface="Arial"/>
              </a:rPr>
              <a:t>Introduction</a:t>
            </a:r>
            <a:endParaRPr lang="zh-TW" altLang="en-US" dirty="0"/>
          </a:p>
        </p:txBody>
      </p:sp>
      <p:sp>
        <p:nvSpPr>
          <p:cNvPr id="3" name="內容版面配置區 2"/>
          <p:cNvSpPr>
            <a:spLocks noGrp="1"/>
          </p:cNvSpPr>
          <p:nvPr>
            <p:ph idx="1"/>
          </p:nvPr>
        </p:nvSpPr>
        <p:spPr/>
        <p:txBody>
          <a:bodyPr/>
          <a:lstStyle/>
          <a:p>
            <a:r>
              <a:rPr lang="en-US" altLang="zh-TW" sz="2400" dirty="0"/>
              <a:t>achieve O(1) average memory access per </a:t>
            </a:r>
            <a:r>
              <a:rPr lang="en-US" altLang="zh-TW" sz="2400" dirty="0" smtClean="0"/>
              <a:t>lookup.</a:t>
            </a:r>
          </a:p>
          <a:p>
            <a:r>
              <a:rPr lang="en-US" altLang="zh-TW" sz="2400" dirty="0"/>
              <a:t>perform lookup operation with a single access to the off-chip </a:t>
            </a:r>
            <a:r>
              <a:rPr lang="en-US" altLang="zh-TW" sz="2400" dirty="0" smtClean="0"/>
              <a:t>memory.</a:t>
            </a:r>
          </a:p>
          <a:p>
            <a:r>
              <a:rPr lang="en-US" altLang="zh-TW" sz="2400" dirty="0"/>
              <a:t>support highly loaded hash </a:t>
            </a:r>
            <a:r>
              <a:rPr lang="en-US" altLang="zh-TW" sz="2400" dirty="0" smtClean="0"/>
              <a:t>table.</a:t>
            </a:r>
          </a:p>
          <a:p>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3</a:t>
            </a:fld>
            <a:endParaRPr lang="en-US" altLang="zh-TW"/>
          </a:p>
        </p:txBody>
      </p:sp>
    </p:spTree>
    <p:extLst>
      <p:ext uri="{BB962C8B-B14F-4D97-AF65-F5344CB8AC3E}">
        <p14:creationId xmlns:p14="http://schemas.microsoft.com/office/powerpoint/2010/main" val="135388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Cuckoo hashing</a:t>
            </a:r>
            <a:endParaRPr lang="zh-TW" altLang="en-US" dirty="0"/>
          </a:p>
        </p:txBody>
      </p:sp>
      <p:sp>
        <p:nvSpPr>
          <p:cNvPr id="3" name="內容版面配置區 2"/>
          <p:cNvSpPr>
            <a:spLocks noGrp="1"/>
          </p:cNvSpPr>
          <p:nvPr>
            <p:ph idx="1"/>
          </p:nvPr>
        </p:nvSpPr>
        <p:spPr/>
        <p:txBody>
          <a:bodyPr/>
          <a:lstStyle/>
          <a:p>
            <a:r>
              <a:rPr lang="en-US" altLang="zh-TW" sz="2400" dirty="0" smtClean="0"/>
              <a:t>The </a:t>
            </a:r>
            <a:r>
              <a:rPr lang="en-US" altLang="zh-TW" sz="2400" dirty="0"/>
              <a:t>load ratio of Cuckoo hash table can be up to 0.9 without collision with 3 independent hashing functions. When performing the lookup operations, Cuckoo hashing requires one memory access for each hash function respectively to determine which one of its candidate slots actually stores the element. </a:t>
            </a:r>
            <a:endParaRPr lang="en-US" altLang="zh-TW" sz="2400" dirty="0" smtClean="0"/>
          </a:p>
          <a:p>
            <a:r>
              <a:rPr lang="en-US" altLang="zh-TW" sz="2400" dirty="0" smtClean="0"/>
              <a:t>If </a:t>
            </a:r>
            <a:r>
              <a:rPr lang="en-US" altLang="zh-TW" sz="2400" dirty="0"/>
              <a:t>we can foresee which hash function corresponds to the actual slot where the element is stored in the Cuckoo hash table, the memory access will be cut down to a single one while keeping the load ratio unchanged.</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4</a:t>
            </a:fld>
            <a:endParaRPr lang="en-US" altLang="zh-TW"/>
          </a:p>
        </p:txBody>
      </p:sp>
    </p:spTree>
    <p:extLst>
      <p:ext uri="{BB962C8B-B14F-4D97-AF65-F5344CB8AC3E}">
        <p14:creationId xmlns:p14="http://schemas.microsoft.com/office/powerpoint/2010/main" val="285135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DEHT</a:t>
            </a:r>
            <a:endParaRPr lang="zh-TW" altLang="en-US" dirty="0"/>
          </a:p>
        </p:txBody>
      </p:sp>
      <p:sp>
        <p:nvSpPr>
          <p:cNvPr id="3" name="內容版面配置區 2"/>
          <p:cNvSpPr>
            <a:spLocks noGrp="1"/>
          </p:cNvSpPr>
          <p:nvPr>
            <p:ph idx="1"/>
          </p:nvPr>
        </p:nvSpPr>
        <p:spPr/>
        <p:txBody>
          <a:bodyPr/>
          <a:lstStyle/>
          <a:p>
            <a:r>
              <a:rPr lang="en-US" altLang="zh-TW" sz="2400" dirty="0"/>
              <a:t>In this paper, we design such a deterministic and efficient hash table scheme called DEHT that can minimize access to the off-chip </a:t>
            </a:r>
            <a:r>
              <a:rPr lang="en-US" altLang="zh-TW" sz="2400" dirty="0" smtClean="0"/>
              <a:t>Cuckoo </a:t>
            </a:r>
            <a:r>
              <a:rPr lang="en-US" altLang="zh-TW" sz="2400" dirty="0"/>
              <a:t>hash table</a:t>
            </a:r>
            <a:r>
              <a:rPr lang="en-US" altLang="zh-TW" sz="2400" dirty="0" smtClean="0"/>
              <a:t>.</a:t>
            </a: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5</a:t>
            </a:fld>
            <a:endParaRPr lang="en-US" altLang="zh-TW"/>
          </a:p>
        </p:txBody>
      </p:sp>
    </p:spTree>
    <p:extLst>
      <p:ext uri="{BB962C8B-B14F-4D97-AF65-F5344CB8AC3E}">
        <p14:creationId xmlns:p14="http://schemas.microsoft.com/office/powerpoint/2010/main" val="1988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DEHT</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6</a:t>
            </a:fld>
            <a:endParaRPr lang="en-US" altLang="zh-TW"/>
          </a:p>
        </p:txBody>
      </p:sp>
      <p:sp>
        <p:nvSpPr>
          <p:cNvPr id="3" name="內容版面配置區 2"/>
          <p:cNvSpPr>
            <a:spLocks noGrp="1"/>
          </p:cNvSpPr>
          <p:nvPr>
            <p:ph idx="1"/>
          </p:nvPr>
        </p:nvSpPr>
        <p:spPr/>
        <p:txBody>
          <a:bodyPr/>
          <a:lstStyle/>
          <a:p>
            <a:r>
              <a:rPr lang="en-US" altLang="zh-TW" sz="2400" dirty="0"/>
              <a:t>The data structure of </a:t>
            </a:r>
            <a:r>
              <a:rPr lang="en-US" altLang="zh-TW" sz="2400" dirty="0" smtClean="0"/>
              <a:t>DEHT</a:t>
            </a:r>
          </a:p>
          <a:p>
            <a:pPr lvl="1"/>
            <a:r>
              <a:rPr lang="en-US" altLang="zh-TW" sz="1900" dirty="0" smtClean="0"/>
              <a:t>an </a:t>
            </a:r>
            <a:r>
              <a:rPr lang="en-US" altLang="zh-TW" sz="1900" dirty="0"/>
              <a:t>off-chip Cuckoo hash table with k hash </a:t>
            </a:r>
            <a:r>
              <a:rPr lang="en-US" altLang="zh-TW" sz="1900" dirty="0" smtClean="0"/>
              <a:t>functions</a:t>
            </a:r>
          </a:p>
          <a:p>
            <a:pPr lvl="1"/>
            <a:r>
              <a:rPr lang="en-US" altLang="zh-TW" sz="1900" dirty="0" smtClean="0"/>
              <a:t>k+1 </a:t>
            </a:r>
            <a:r>
              <a:rPr lang="en-US" altLang="zh-TW" sz="1900" dirty="0"/>
              <a:t>discriminated vectors (DVs) on the on-chip </a:t>
            </a:r>
            <a:r>
              <a:rPr lang="en-US" altLang="zh-TW" sz="1900" dirty="0" smtClean="0"/>
              <a:t>memory</a:t>
            </a:r>
          </a:p>
          <a:p>
            <a:endParaRPr lang="zh-TW" altLang="en-US" sz="2400" dirty="0"/>
          </a:p>
        </p:txBody>
      </p:sp>
      <p:pic>
        <p:nvPicPr>
          <p:cNvPr id="7" name="圖片 6"/>
          <p:cNvPicPr>
            <a:picLocks noChangeAspect="1"/>
          </p:cNvPicPr>
          <p:nvPr/>
        </p:nvPicPr>
        <p:blipFill>
          <a:blip r:embed="rId2"/>
          <a:stretch>
            <a:fillRect/>
          </a:stretch>
        </p:blipFill>
        <p:spPr>
          <a:xfrm>
            <a:off x="1511660" y="2744924"/>
            <a:ext cx="5438652" cy="2869788"/>
          </a:xfrm>
          <a:prstGeom prst="rect">
            <a:avLst/>
          </a:prstGeom>
        </p:spPr>
      </p:pic>
    </p:spTree>
    <p:extLst>
      <p:ext uri="{BB962C8B-B14F-4D97-AF65-F5344CB8AC3E}">
        <p14:creationId xmlns:p14="http://schemas.microsoft.com/office/powerpoint/2010/main" val="261603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Lookup </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7</a:t>
            </a:fld>
            <a:endParaRPr lang="en-US" altLang="zh-TW"/>
          </a:p>
        </p:txBody>
      </p:sp>
      <p:sp>
        <p:nvSpPr>
          <p:cNvPr id="3" name="內容版面配置區 2"/>
          <p:cNvSpPr>
            <a:spLocks noGrp="1"/>
          </p:cNvSpPr>
          <p:nvPr>
            <p:ph idx="1"/>
          </p:nvPr>
        </p:nvSpPr>
        <p:spPr/>
        <p:txBody>
          <a:bodyPr/>
          <a:lstStyle/>
          <a:p>
            <a:r>
              <a:rPr lang="en-US" altLang="zh-TW" sz="2400" dirty="0" smtClean="0"/>
              <a:t>Lookup item A</a:t>
            </a:r>
          </a:p>
          <a:p>
            <a:r>
              <a:rPr lang="en-US" altLang="zh-TW" sz="2400" dirty="0" smtClean="0"/>
              <a:t>H1(A)=0, H2(A)=2, H3(A)=4</a:t>
            </a:r>
          </a:p>
          <a:p>
            <a:r>
              <a:rPr lang="en-US" altLang="zh-TW" sz="2400" dirty="0" smtClean="0"/>
              <a:t>Check minimum of V1[0], V2[2], V3[4]</a:t>
            </a:r>
            <a:endParaRPr lang="zh-TW" altLang="en-US" sz="2400" dirty="0"/>
          </a:p>
        </p:txBody>
      </p:sp>
      <p:pic>
        <p:nvPicPr>
          <p:cNvPr id="7" name="圖片 6"/>
          <p:cNvPicPr>
            <a:picLocks noChangeAspect="1"/>
          </p:cNvPicPr>
          <p:nvPr/>
        </p:nvPicPr>
        <p:blipFill>
          <a:blip r:embed="rId2"/>
          <a:stretch>
            <a:fillRect/>
          </a:stretch>
        </p:blipFill>
        <p:spPr>
          <a:xfrm>
            <a:off x="2187409" y="2924944"/>
            <a:ext cx="4845381" cy="2857186"/>
          </a:xfrm>
          <a:prstGeom prst="rect">
            <a:avLst/>
          </a:prstGeom>
        </p:spPr>
      </p:pic>
    </p:spTree>
    <p:extLst>
      <p:ext uri="{BB962C8B-B14F-4D97-AF65-F5344CB8AC3E}">
        <p14:creationId xmlns:p14="http://schemas.microsoft.com/office/powerpoint/2010/main" val="2474090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Insertion </a:t>
            </a:r>
            <a:endParaRPr lang="zh-TW" altLang="en-US" dirty="0"/>
          </a:p>
        </p:txBody>
      </p:sp>
      <p:sp>
        <p:nvSpPr>
          <p:cNvPr id="3" name="內容版面配置區 2"/>
          <p:cNvSpPr>
            <a:spLocks noGrp="1"/>
          </p:cNvSpPr>
          <p:nvPr>
            <p:ph idx="1"/>
          </p:nvPr>
        </p:nvSpPr>
        <p:spPr/>
        <p:txBody>
          <a:bodyPr/>
          <a:lstStyle/>
          <a:p>
            <a:r>
              <a:rPr lang="en-US" altLang="zh-TW" sz="2400" dirty="0" smtClean="0"/>
              <a:t>Insert A</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8</a:t>
            </a:fld>
            <a:endParaRPr lang="en-US" altLang="zh-TW"/>
          </a:p>
        </p:txBody>
      </p:sp>
      <p:pic>
        <p:nvPicPr>
          <p:cNvPr id="6" name="圖片 5"/>
          <p:cNvPicPr>
            <a:picLocks noChangeAspect="1"/>
          </p:cNvPicPr>
          <p:nvPr/>
        </p:nvPicPr>
        <p:blipFill>
          <a:blip r:embed="rId2"/>
          <a:stretch>
            <a:fillRect/>
          </a:stretch>
        </p:blipFill>
        <p:spPr>
          <a:xfrm>
            <a:off x="1982501" y="2209062"/>
            <a:ext cx="5255197" cy="2938350"/>
          </a:xfrm>
          <a:prstGeom prst="rect">
            <a:avLst/>
          </a:prstGeom>
        </p:spPr>
      </p:pic>
    </p:spTree>
    <p:extLst>
      <p:ext uri="{BB962C8B-B14F-4D97-AF65-F5344CB8AC3E}">
        <p14:creationId xmlns:p14="http://schemas.microsoft.com/office/powerpoint/2010/main" val="381828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Insertion </a:t>
            </a:r>
            <a:endParaRPr lang="zh-TW" altLang="en-US" dirty="0"/>
          </a:p>
        </p:txBody>
      </p:sp>
      <p:sp>
        <p:nvSpPr>
          <p:cNvPr id="3" name="內容版面配置區 2"/>
          <p:cNvSpPr>
            <a:spLocks noGrp="1"/>
          </p:cNvSpPr>
          <p:nvPr>
            <p:ph idx="1"/>
          </p:nvPr>
        </p:nvSpPr>
        <p:spPr/>
        <p:txBody>
          <a:bodyPr/>
          <a:lstStyle/>
          <a:p>
            <a:r>
              <a:rPr lang="en-US" altLang="zh-TW" sz="2400" dirty="0" smtClean="0"/>
              <a:t>Insert B</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9</a:t>
            </a:fld>
            <a:endParaRPr lang="en-US" altLang="zh-TW"/>
          </a:p>
        </p:txBody>
      </p:sp>
      <p:pic>
        <p:nvPicPr>
          <p:cNvPr id="7" name="圖片 6"/>
          <p:cNvPicPr>
            <a:picLocks noChangeAspect="1"/>
          </p:cNvPicPr>
          <p:nvPr/>
        </p:nvPicPr>
        <p:blipFill>
          <a:blip r:embed="rId2"/>
          <a:stretch>
            <a:fillRect/>
          </a:stretch>
        </p:blipFill>
        <p:spPr>
          <a:xfrm>
            <a:off x="1907704" y="2253538"/>
            <a:ext cx="5259004" cy="2849397"/>
          </a:xfrm>
          <a:prstGeom prst="rect">
            <a:avLst/>
          </a:prstGeom>
        </p:spPr>
      </p:pic>
    </p:spTree>
    <p:extLst>
      <p:ext uri="{BB962C8B-B14F-4D97-AF65-F5344CB8AC3E}">
        <p14:creationId xmlns:p14="http://schemas.microsoft.com/office/powerpoint/2010/main" val="3430043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自訂 1">
      <a:majorFont>
        <a:latin typeface="Cambria"/>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71254</TotalTime>
  <Words>886</Words>
  <Application>Microsoft Office PowerPoint</Application>
  <PresentationFormat>如螢幕大小 (4:3)</PresentationFormat>
  <Paragraphs>123</Paragraphs>
  <Slides>20</Slides>
  <Notes>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20</vt:i4>
      </vt:variant>
    </vt:vector>
  </HeadingPairs>
  <TitlesOfParts>
    <vt:vector size="29" baseType="lpstr">
      <vt:lpstr>新細明體</vt:lpstr>
      <vt:lpstr>標楷體</vt:lpstr>
      <vt:lpstr>Arial</vt:lpstr>
      <vt:lpstr>Arial Black</vt:lpstr>
      <vt:lpstr>Cambria</vt:lpstr>
      <vt:lpstr>Cambria Math</vt:lpstr>
      <vt:lpstr>Times New Roman</vt:lpstr>
      <vt:lpstr>Wingdings</vt:lpstr>
      <vt:lpstr>Studio</vt:lpstr>
      <vt:lpstr>Deterministic and Efficient Hash Table Lookup Using Discriminated Vectors</vt:lpstr>
      <vt:lpstr>Introduction</vt:lpstr>
      <vt:lpstr>Introduction</vt:lpstr>
      <vt:lpstr>Cuckoo hashing</vt:lpstr>
      <vt:lpstr>DEHT</vt:lpstr>
      <vt:lpstr>DEHT</vt:lpstr>
      <vt:lpstr>Lookup </vt:lpstr>
      <vt:lpstr>Insertion </vt:lpstr>
      <vt:lpstr>Insertion </vt:lpstr>
      <vt:lpstr>Insertion </vt:lpstr>
      <vt:lpstr>Insertion </vt:lpstr>
      <vt:lpstr>Complexity Analysis </vt:lpstr>
      <vt:lpstr>Complexity Analysis </vt:lpstr>
      <vt:lpstr>Complexity Analysis </vt:lpstr>
      <vt:lpstr>Performance analysis</vt:lpstr>
      <vt:lpstr>Performance analysis</vt:lpstr>
      <vt:lpstr>Performance analysis</vt:lpstr>
      <vt:lpstr>Experimental analysis</vt:lpstr>
      <vt:lpstr>Experimental analysis</vt:lpstr>
      <vt:lpstr>Experimental analysis</vt:lpstr>
    </vt:vector>
  </TitlesOfParts>
  <Company>mediahome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Thesis_ECDS</dc:title>
  <dc:creator>MinYuanTsai</dc:creator>
  <cp:lastModifiedBy>RLai</cp:lastModifiedBy>
  <cp:revision>2304</cp:revision>
  <cp:lastPrinted>2013-07-22T14:09:02Z</cp:lastPrinted>
  <dcterms:created xsi:type="dcterms:W3CDTF">2004-07-16T19:12:18Z</dcterms:created>
  <dcterms:modified xsi:type="dcterms:W3CDTF">2017-02-15T05:36:33Z</dcterms:modified>
</cp:coreProperties>
</file>