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9"/>
  </p:notesMasterIdLst>
  <p:handoutMasterIdLst>
    <p:handoutMasterId r:id="rId20"/>
  </p:handoutMasterIdLst>
  <p:sldIdLst>
    <p:sldId id="353" r:id="rId2"/>
    <p:sldId id="354" r:id="rId3"/>
    <p:sldId id="355" r:id="rId4"/>
    <p:sldId id="356" r:id="rId5"/>
    <p:sldId id="357" r:id="rId6"/>
    <p:sldId id="359" r:id="rId7"/>
    <p:sldId id="360" r:id="rId8"/>
    <p:sldId id="367" r:id="rId9"/>
    <p:sldId id="368" r:id="rId10"/>
    <p:sldId id="362" r:id="rId11"/>
    <p:sldId id="363" r:id="rId12"/>
    <p:sldId id="364" r:id="rId13"/>
    <p:sldId id="369" r:id="rId14"/>
    <p:sldId id="361" r:id="rId15"/>
    <p:sldId id="365" r:id="rId16"/>
    <p:sldId id="370" r:id="rId17"/>
    <p:sldId id="366" r:id="rId18"/>
  </p:sldIdLst>
  <p:sldSz cx="9144000" cy="6858000" type="screen4x3"/>
  <p:notesSz cx="9928225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66FF33"/>
    <a:srgbClr val="0000FF"/>
    <a:srgbClr val="FF3300"/>
    <a:srgbClr val="EBEBFF"/>
    <a:srgbClr val="E7E7FF"/>
    <a:srgbClr val="E1E1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83453" autoAdjust="0"/>
  </p:normalViewPr>
  <p:slideViewPr>
    <p:cSldViewPr>
      <p:cViewPr varScale="1">
        <p:scale>
          <a:sx n="59" d="100"/>
          <a:sy n="59" d="100"/>
        </p:scale>
        <p:origin x="147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2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329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738" y="1"/>
            <a:ext cx="430489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4"/>
            <a:ext cx="430329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738" y="6456364"/>
            <a:ext cx="430489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329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738" y="1"/>
            <a:ext cx="430489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8976"/>
            <a:ext cx="794258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4"/>
            <a:ext cx="430329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738" y="6456364"/>
            <a:ext cx="430489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2017/1/9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621738" y="6456364"/>
            <a:ext cx="430489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8500" y="508000"/>
            <a:ext cx="3400425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2017/1/9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2232248"/>
          </a:xfrm>
        </p:spPr>
        <p:txBody>
          <a:bodyPr/>
          <a:lstStyle/>
          <a:p>
            <a:r>
              <a:rPr lang="en-US" altLang="zh-TW" b="1" i="0" dirty="0"/>
              <a:t>C</a:t>
            </a:r>
            <a:r>
              <a:rPr lang="zh-TW" altLang="en-US" b="1" i="0" dirty="0"/>
              <a:t>語言中可變参</a:t>
            </a:r>
            <a:r>
              <a:rPr lang="zh-TW" altLang="en-US" b="1" i="0" dirty="0" smtClean="0"/>
              <a:t>數</a:t>
            </a:r>
            <a:r>
              <a:rPr lang="en-US" altLang="zh-TW" b="1" i="0" dirty="0" smtClean="0"/>
              <a:t>(</a:t>
            </a:r>
            <a:r>
              <a:rPr lang="en-US" altLang="zh-TW" b="1" i="0" dirty="0" err="1" smtClean="0"/>
              <a:t>va_list</a:t>
            </a:r>
            <a:r>
              <a:rPr lang="en-US" altLang="zh-TW" b="1" i="0" dirty="0" smtClean="0"/>
              <a:t>)</a:t>
            </a:r>
            <a:r>
              <a:rPr lang="zh-TW" altLang="en-US" b="1" i="0" dirty="0" smtClean="0"/>
              <a:t>的用法</a:t>
            </a:r>
            <a:r>
              <a:rPr lang="en-US" altLang="zh-TW" b="1" i="0" dirty="0" smtClean="0"/>
              <a:t>:</a:t>
            </a:r>
            <a:br>
              <a:rPr lang="en-US" altLang="zh-TW" b="1" i="0" dirty="0" smtClean="0"/>
            </a:br>
            <a:r>
              <a:rPr lang="en-US" altLang="zh-TW" b="1" i="0" dirty="0" err="1" smtClean="0"/>
              <a:t>va_start</a:t>
            </a:r>
            <a:r>
              <a:rPr lang="zh-TW" altLang="en-US" b="1" i="0" dirty="0"/>
              <a:t>、</a:t>
            </a:r>
            <a:r>
              <a:rPr lang="en-US" altLang="zh-TW" b="1" i="0" dirty="0" err="1"/>
              <a:t>va_arg</a:t>
            </a:r>
            <a:r>
              <a:rPr lang="zh-TW" altLang="en-US" b="1" i="0" dirty="0"/>
              <a:t>、</a:t>
            </a:r>
            <a:r>
              <a:rPr lang="en-US" altLang="zh-TW" b="1" i="0" dirty="0" err="1"/>
              <a:t>va_end</a:t>
            </a:r>
            <a:r>
              <a:rPr lang="zh-TW" altLang="en-US" b="1" i="0" dirty="0"/>
              <a:t>参數定義</a:t>
            </a:r>
            <a:br>
              <a:rPr lang="zh-TW" altLang="en-US" b="1" i="0" dirty="0"/>
            </a:br>
            <a:endParaRPr lang="zh-TW" altLang="zh-TW" sz="36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681028"/>
            <a:ext cx="6444716" cy="1656532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Date: 2016/11/15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2800" dirty="0" err="1">
                <a:solidFill>
                  <a:schemeClr val="tx1"/>
                </a:solidFill>
              </a:rPr>
              <a:t>int</a:t>
            </a:r>
            <a:r>
              <a:rPr lang="en-US" altLang="zh-TW" sz="2800" dirty="0">
                <a:solidFill>
                  <a:schemeClr val="tx1"/>
                </a:solidFill>
              </a:rPr>
              <a:t> </a:t>
            </a:r>
            <a:r>
              <a:rPr lang="en-US" altLang="zh-TW" sz="2800" dirty="0" err="1">
                <a:solidFill>
                  <a:schemeClr val="tx1"/>
                </a:solidFill>
              </a:rPr>
              <a:t>errorf</a:t>
            </a:r>
            <a:r>
              <a:rPr lang="en-US" altLang="zh-TW" sz="2800" dirty="0">
                <a:solidFill>
                  <a:schemeClr val="tx1"/>
                </a:solidFill>
              </a:rPr>
              <a:t>(</a:t>
            </a:r>
            <a:r>
              <a:rPr lang="en-US" altLang="zh-TW" sz="2800" dirty="0" err="1">
                <a:solidFill>
                  <a:schemeClr val="tx1"/>
                </a:solidFill>
              </a:rPr>
              <a:t>const</a:t>
            </a:r>
            <a:r>
              <a:rPr lang="en-US" altLang="zh-TW" sz="2800" dirty="0">
                <a:solidFill>
                  <a:schemeClr val="tx1"/>
                </a:solidFill>
              </a:rPr>
              <a:t> char *format, </a:t>
            </a:r>
            <a:r>
              <a:rPr lang="en-US" altLang="zh-TW" sz="2800" dirty="0" smtClean="0">
                <a:solidFill>
                  <a:schemeClr val="tx1"/>
                </a:solidFill>
              </a:rPr>
              <a:t>...)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{static </a:t>
            </a:r>
            <a:r>
              <a:rPr lang="en-US" altLang="zh-TW" sz="2400" dirty="0" err="1"/>
              <a:t>int</a:t>
            </a:r>
            <a:r>
              <a:rPr lang="en-US" altLang="zh-TW" sz="2400" dirty="0"/>
              <a:t> </a:t>
            </a:r>
            <a:r>
              <a:rPr lang="en-US" altLang="zh-TW" sz="2400" dirty="0" err="1"/>
              <a:t>num_errors</a:t>
            </a:r>
            <a:r>
              <a:rPr lang="en-US" altLang="zh-TW" sz="2400" dirty="0"/>
              <a:t> = </a:t>
            </a:r>
            <a:r>
              <a:rPr lang="en-US" altLang="zh-TW" sz="2400" dirty="0" smtClean="0"/>
              <a:t>0; </a:t>
            </a:r>
            <a:r>
              <a:rPr lang="en-US" altLang="zh-TW" sz="2400" dirty="0" err="1" smtClean="0"/>
              <a:t>int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n;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 smtClean="0"/>
              <a:t>va_list</a:t>
            </a:r>
            <a:r>
              <a:rPr lang="en-US" altLang="zh-TW" sz="2400" dirty="0" smtClean="0"/>
              <a:t> </a:t>
            </a:r>
            <a:r>
              <a:rPr lang="en-US" altLang="zh-TW" sz="2400" dirty="0" err="1"/>
              <a:t>ap</a:t>
            </a:r>
            <a:r>
              <a:rPr lang="en-US" altLang="zh-TW" sz="2400" dirty="0" smtClean="0"/>
              <a:t>;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num_errors</a:t>
            </a:r>
            <a:r>
              <a:rPr lang="en-US" altLang="zh-TW" sz="2400" dirty="0"/>
              <a:t>++;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fprintf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stderr</a:t>
            </a:r>
            <a:r>
              <a:rPr lang="en-US" altLang="zh-TW" sz="2400" dirty="0"/>
              <a:t>, "** Error %d: ", </a:t>
            </a:r>
            <a:r>
              <a:rPr lang="en-US" altLang="zh-TW" sz="2400" dirty="0" err="1"/>
              <a:t>num_errors</a:t>
            </a:r>
            <a:r>
              <a:rPr lang="en-US" altLang="zh-TW" sz="2400" dirty="0"/>
              <a:t>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va_start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format);</a:t>
            </a:r>
          </a:p>
          <a:p>
            <a:pPr marL="0" indent="0">
              <a:buNone/>
            </a:pPr>
            <a:r>
              <a:rPr lang="en-US" altLang="zh-TW" sz="2400" dirty="0"/>
              <a:t> n = </a:t>
            </a:r>
            <a:r>
              <a:rPr lang="en-US" altLang="zh-TW" sz="2400" dirty="0" err="1"/>
              <a:t>vfprintf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stderr</a:t>
            </a:r>
            <a:r>
              <a:rPr lang="en-US" altLang="zh-TW" sz="2400" dirty="0"/>
              <a:t>, format, 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va_end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fprintf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stderr</a:t>
            </a:r>
            <a:r>
              <a:rPr lang="en-US" altLang="zh-TW" sz="2400" dirty="0"/>
              <a:t>, "\n");</a:t>
            </a:r>
          </a:p>
          <a:p>
            <a:pPr marL="0" indent="0">
              <a:buNone/>
            </a:pPr>
            <a:r>
              <a:rPr lang="en-US" altLang="zh-TW" sz="2400" dirty="0"/>
              <a:t> return n;</a:t>
            </a:r>
          </a:p>
          <a:p>
            <a:pPr marL="0" indent="0">
              <a:buNone/>
            </a:pPr>
            <a:r>
              <a:rPr lang="en-US" altLang="zh-TW" sz="2400" dirty="0"/>
              <a:t>}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01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2800" dirty="0">
                <a:solidFill>
                  <a:schemeClr val="tx1"/>
                </a:solidFill>
              </a:rPr>
              <a:t>void </a:t>
            </a:r>
            <a:r>
              <a:rPr lang="en-US" altLang="zh-TW" sz="2800" dirty="0" err="1">
                <a:solidFill>
                  <a:schemeClr val="tx1"/>
                </a:solidFill>
              </a:rPr>
              <a:t>errmsg</a:t>
            </a:r>
            <a:r>
              <a:rPr lang="en-US" altLang="zh-TW" sz="2800" dirty="0">
                <a:solidFill>
                  <a:schemeClr val="tx1"/>
                </a:solidFill>
              </a:rPr>
              <a:t>(</a:t>
            </a:r>
            <a:r>
              <a:rPr lang="en-US" altLang="zh-TW" sz="2800" dirty="0" err="1">
                <a:solidFill>
                  <a:schemeClr val="tx1"/>
                </a:solidFill>
              </a:rPr>
              <a:t>int</a:t>
            </a:r>
            <a:r>
              <a:rPr lang="en-US" altLang="zh-TW" sz="2800" dirty="0">
                <a:solidFill>
                  <a:schemeClr val="tx1"/>
                </a:solidFill>
              </a:rPr>
              <a:t> code, </a:t>
            </a:r>
            <a:r>
              <a:rPr lang="en-US" altLang="zh-TW" sz="2800" dirty="0" smtClean="0">
                <a:solidFill>
                  <a:schemeClr val="tx1"/>
                </a:solidFill>
              </a:rPr>
              <a:t>...)</a:t>
            </a:r>
            <a:endParaRPr lang="en-US" altLang="zh-TW" sz="2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err="1" smtClean="0"/>
              <a:t>va_list</a:t>
            </a:r>
            <a:r>
              <a:rPr lang="en-US" altLang="zh-TW" sz="2400" dirty="0" smtClean="0"/>
              <a:t> </a:t>
            </a:r>
            <a:r>
              <a:rPr lang="en-US" altLang="zh-TW" sz="2400" dirty="0" err="1"/>
              <a:t>ap</a:t>
            </a:r>
            <a:r>
              <a:rPr lang="en-US" altLang="zh-TW" sz="2400" dirty="0" smtClean="0"/>
              <a:t>;  </a:t>
            </a:r>
            <a:r>
              <a:rPr lang="en-US" altLang="zh-TW" sz="2400" dirty="0"/>
              <a:t>char *</a:t>
            </a:r>
            <a:r>
              <a:rPr lang="en-US" altLang="zh-TW" sz="2400" dirty="0" err="1"/>
              <a:t>fmt</a:t>
            </a:r>
            <a:r>
              <a:rPr lang="en-US" altLang="zh-TW" sz="2400" dirty="0" smtClean="0"/>
              <a:t>;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va_start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code</a:t>
            </a:r>
            <a:r>
              <a:rPr lang="en-US" altLang="zh-TW" sz="2400" dirty="0" smtClean="0"/>
              <a:t>); 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if (</a:t>
            </a:r>
            <a:r>
              <a:rPr lang="en-US" altLang="zh-TW" sz="2400" dirty="0" err="1"/>
              <a:t>code&amp;FILENAME</a:t>
            </a:r>
            <a:r>
              <a:rPr lang="en-US" altLang="zh-TW" sz="2400" dirty="0"/>
              <a:t>) //</a:t>
            </a:r>
            <a:r>
              <a:rPr lang="en-US" altLang="zh-TW" sz="2400" dirty="0" err="1"/>
              <a:t>int</a:t>
            </a:r>
            <a:r>
              <a:rPr lang="en-US" altLang="zh-TW" sz="2400" dirty="0"/>
              <a:t> FILENAME=1</a:t>
            </a:r>
          </a:p>
          <a:p>
            <a:pPr marL="0" indent="0">
              <a:buNone/>
            </a:pPr>
            <a:r>
              <a:rPr lang="en-US" altLang="zh-TW" sz="2400" dirty="0"/>
              <a:t>    (void)</a:t>
            </a:r>
            <a:r>
              <a:rPr lang="en-US" altLang="zh-TW" sz="2400" dirty="0" err="1"/>
              <a:t>fprintf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stderr</a:t>
            </a:r>
            <a:r>
              <a:rPr lang="en-US" altLang="zh-TW" sz="2400" dirty="0"/>
              <a:t>, "\"%s\":", </a:t>
            </a:r>
            <a:r>
              <a:rPr lang="en-US" altLang="zh-TW" sz="2400" dirty="0" err="1"/>
              <a:t>va_arg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char </a:t>
            </a:r>
            <a:r>
              <a:rPr lang="en-US" altLang="zh-TW" sz="2400" dirty="0" smtClean="0"/>
              <a:t>*));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if (</a:t>
            </a:r>
            <a:r>
              <a:rPr lang="en-US" altLang="zh-TW" sz="2400" dirty="0" err="1"/>
              <a:t>code&amp;LINENUMBER</a:t>
            </a:r>
            <a:r>
              <a:rPr lang="en-US" altLang="zh-TW" sz="2400" dirty="0"/>
              <a:t>) // LINENUMBER=2, </a:t>
            </a:r>
          </a:p>
          <a:p>
            <a:pPr marL="0" indent="0">
              <a:buNone/>
            </a:pPr>
            <a:r>
              <a:rPr lang="en-US" altLang="zh-TW" sz="2400" dirty="0"/>
              <a:t>    (void)</a:t>
            </a:r>
            <a:r>
              <a:rPr lang="en-US" altLang="zh-TW" sz="2400" dirty="0" err="1"/>
              <a:t>fprintf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stderr</a:t>
            </a:r>
            <a:r>
              <a:rPr lang="en-US" altLang="zh-TW" sz="2400" dirty="0"/>
              <a:t>, "%d:", </a:t>
            </a:r>
            <a:r>
              <a:rPr lang="en-US" altLang="zh-TW" sz="2400" dirty="0" err="1"/>
              <a:t>va_arg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int</a:t>
            </a:r>
            <a:r>
              <a:rPr lang="en-US" altLang="zh-TW" sz="2400" dirty="0" smtClean="0"/>
              <a:t>)); //WARN=4</a:t>
            </a:r>
            <a:r>
              <a:rPr lang="en-US" altLang="zh-TW" sz="2400" dirty="0"/>
              <a:t>;</a:t>
            </a:r>
          </a:p>
          <a:p>
            <a:pPr marL="0" indent="0">
              <a:buNone/>
            </a:pPr>
            <a:r>
              <a:rPr lang="en-US" altLang="zh-TW" sz="2400" dirty="0"/>
              <a:t> if (</a:t>
            </a:r>
            <a:r>
              <a:rPr lang="en-US" altLang="zh-TW" sz="2400" dirty="0" err="1"/>
              <a:t>code&amp;WARN</a:t>
            </a:r>
            <a:r>
              <a:rPr lang="en-US" altLang="zh-TW" sz="2400" dirty="0"/>
              <a:t>) (void)</a:t>
            </a:r>
            <a:r>
              <a:rPr lang="en-US" altLang="zh-TW" sz="2400" dirty="0" err="1"/>
              <a:t>fputs</a:t>
            </a:r>
            <a:r>
              <a:rPr lang="en-US" altLang="zh-TW" sz="2400" dirty="0"/>
              <a:t>("Warning:", </a:t>
            </a:r>
            <a:r>
              <a:rPr lang="en-US" altLang="zh-TW" sz="2400" dirty="0" err="1"/>
              <a:t>stderr</a:t>
            </a:r>
            <a:r>
              <a:rPr lang="en-US" altLang="zh-TW" sz="2400" dirty="0" smtClean="0"/>
              <a:t>);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fmt</a:t>
            </a:r>
            <a:r>
              <a:rPr lang="en-US" altLang="zh-TW" sz="2400" dirty="0"/>
              <a:t> = </a:t>
            </a:r>
            <a:r>
              <a:rPr lang="en-US" altLang="zh-TW" sz="2400" dirty="0" err="1"/>
              <a:t>va_arg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char *);</a:t>
            </a:r>
          </a:p>
          <a:p>
            <a:pPr marL="0" indent="0">
              <a:buNone/>
            </a:pPr>
            <a:r>
              <a:rPr lang="en-US" altLang="zh-TW" sz="2400" dirty="0"/>
              <a:t> (void) </a:t>
            </a:r>
            <a:r>
              <a:rPr lang="en-US" altLang="zh-TW" sz="2400" dirty="0" err="1"/>
              <a:t>vfprintf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stderr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fmt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ap</a:t>
            </a:r>
            <a:r>
              <a:rPr lang="en-US" altLang="zh-TW" sz="2400" dirty="0" smtClean="0"/>
              <a:t>);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va_end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);</a:t>
            </a:r>
          </a:p>
          <a:p>
            <a:pPr marL="0" indent="0">
              <a:buNone/>
            </a:pPr>
            <a:r>
              <a:rPr lang="en-US" altLang="zh-TW" sz="2400" dirty="0"/>
              <a:t>}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234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 sum(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num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...)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 smtClean="0"/>
              <a:t>{</a:t>
            </a:r>
          </a:p>
          <a:p>
            <a:pPr marL="0" indent="0">
              <a:buNone/>
            </a:pPr>
            <a:r>
              <a:rPr lang="en-US" altLang="zh-TW" sz="2800" dirty="0" err="1" smtClean="0"/>
              <a:t>va_list</a:t>
            </a:r>
            <a:r>
              <a:rPr lang="en-US" altLang="zh-TW" sz="2800" dirty="0" smtClean="0"/>
              <a:t> </a:t>
            </a:r>
            <a:r>
              <a:rPr lang="en-US" altLang="zh-TW" sz="2800" dirty="0" err="1"/>
              <a:t>ap</a:t>
            </a:r>
            <a:r>
              <a:rPr lang="en-US" altLang="zh-TW" sz="2800" dirty="0" smtClean="0"/>
              <a:t>; 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, n = 0;</a:t>
            </a:r>
          </a:p>
          <a:p>
            <a:pPr marL="0" indent="0"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va_start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/>
              <a:t>ap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num</a:t>
            </a:r>
            <a:r>
              <a:rPr lang="en-US" altLang="zh-TW" sz="2800" dirty="0"/>
              <a:t>);</a:t>
            </a:r>
          </a:p>
          <a:p>
            <a:pPr marL="0" indent="0">
              <a:buNone/>
            </a:pPr>
            <a:r>
              <a:rPr lang="en-US" altLang="zh-TW" sz="2800" dirty="0" smtClean="0"/>
              <a:t> for </a:t>
            </a:r>
            <a:r>
              <a:rPr lang="en-US" altLang="zh-TW" sz="2800" dirty="0"/>
              <a:t>(</a:t>
            </a:r>
            <a:r>
              <a:rPr lang="en-US" altLang="zh-TW" sz="2800" dirty="0" err="1"/>
              <a:t>i</a:t>
            </a:r>
            <a:r>
              <a:rPr lang="en-US" altLang="zh-TW" sz="2800" dirty="0"/>
              <a:t>=0;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&lt;</a:t>
            </a:r>
            <a:r>
              <a:rPr lang="en-US" altLang="zh-TW" sz="2800" dirty="0" err="1"/>
              <a:t>num</a:t>
            </a:r>
            <a:r>
              <a:rPr lang="en-US" altLang="zh-TW" sz="2800" dirty="0"/>
              <a:t>;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++) n += </a:t>
            </a:r>
            <a:r>
              <a:rPr lang="en-US" altLang="zh-TW" sz="2800" dirty="0" err="1"/>
              <a:t>va_arg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ap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);</a:t>
            </a:r>
          </a:p>
          <a:p>
            <a:pPr marL="0" indent="0">
              <a:buNone/>
            </a:pPr>
            <a:r>
              <a:rPr lang="en-US" altLang="zh-TW" sz="2800" dirty="0"/>
              <a:t>  </a:t>
            </a:r>
            <a:r>
              <a:rPr lang="en-US" altLang="zh-TW" sz="2800" dirty="0" err="1"/>
              <a:t>va_end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ap</a:t>
            </a:r>
            <a:r>
              <a:rPr lang="en-US" altLang="zh-TW" sz="2800" dirty="0"/>
              <a:t>);</a:t>
            </a:r>
          </a:p>
          <a:p>
            <a:pPr marL="0" indent="0">
              <a:buNone/>
            </a:pPr>
            <a:r>
              <a:rPr lang="en-US" altLang="zh-TW" sz="2800" dirty="0" smtClean="0"/>
              <a:t>return </a:t>
            </a:r>
            <a:r>
              <a:rPr lang="en-US" altLang="zh-TW" sz="2800" dirty="0"/>
              <a:t>n;</a:t>
            </a:r>
          </a:p>
          <a:p>
            <a:pPr marL="0" indent="0">
              <a:buNone/>
            </a:pPr>
            <a:r>
              <a:rPr lang="en-US" altLang="zh-TW" sz="2800" dirty="0" smtClean="0"/>
              <a:t>}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2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280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2800" smtClean="0">
                <a:solidFill>
                  <a:schemeClr val="tx1"/>
                </a:solidFill>
                <a:latin typeface="+mn-lt"/>
              </a:rPr>
              <a:t>sum1(</a:t>
            </a:r>
            <a:r>
              <a:rPr lang="en-US" altLang="zh-TW" sz="2800" dirty="0" err="1" smtClean="0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num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...)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7571" y="1230313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 smtClean="0"/>
              <a:t>{</a:t>
            </a:r>
          </a:p>
          <a:p>
            <a:pPr marL="0" indent="0">
              <a:buNone/>
            </a:pPr>
            <a:r>
              <a:rPr lang="en-US" altLang="zh-TW" sz="2800" dirty="0" err="1" smtClean="0"/>
              <a:t>va_list</a:t>
            </a:r>
            <a:r>
              <a:rPr lang="en-US" altLang="zh-TW" sz="2800" dirty="0" smtClean="0"/>
              <a:t> </a:t>
            </a:r>
            <a:r>
              <a:rPr lang="en-US" altLang="zh-TW" sz="2800" dirty="0" err="1"/>
              <a:t>ap</a:t>
            </a:r>
            <a:r>
              <a:rPr lang="en-US" altLang="zh-TW" sz="2800" dirty="0" smtClean="0"/>
              <a:t>; 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=0, t, n = 0;</a:t>
            </a:r>
          </a:p>
          <a:p>
            <a:pPr marL="0" indent="0"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va_start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/>
              <a:t>ap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num</a:t>
            </a:r>
            <a:r>
              <a:rPr lang="en-US" altLang="zh-TW" sz="2800" dirty="0"/>
              <a:t>);</a:t>
            </a:r>
          </a:p>
          <a:p>
            <a:pPr marL="0" indent="0">
              <a:buNone/>
            </a:pPr>
            <a:r>
              <a:rPr lang="en-US" altLang="zh-TW" sz="2800" dirty="0"/>
              <a:t> n = </a:t>
            </a:r>
            <a:r>
              <a:rPr lang="en-US" altLang="zh-TW" sz="2800" dirty="0" err="1"/>
              <a:t>num</a:t>
            </a:r>
            <a:r>
              <a:rPr lang="en-US" altLang="zh-TW" sz="2800" dirty="0"/>
              <a:t>;</a:t>
            </a:r>
          </a:p>
          <a:p>
            <a:pPr marL="0" indent="0">
              <a:buNone/>
            </a:pPr>
            <a:r>
              <a:rPr lang="en-US" altLang="zh-TW" sz="2800" dirty="0" smtClean="0"/>
              <a:t> while </a:t>
            </a:r>
            <a:r>
              <a:rPr lang="en-US" altLang="zh-TW" sz="2800" dirty="0"/>
              <a:t>(1) {</a:t>
            </a:r>
          </a:p>
          <a:p>
            <a:pPr marL="0" indent="0">
              <a:buNone/>
            </a:pPr>
            <a:r>
              <a:rPr lang="en-US" altLang="zh-TW" sz="2800" dirty="0"/>
              <a:t>     t = </a:t>
            </a:r>
            <a:r>
              <a:rPr lang="en-US" altLang="zh-TW" sz="2800" dirty="0" err="1"/>
              <a:t>va_arg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ap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);</a:t>
            </a:r>
          </a:p>
          <a:p>
            <a:pPr marL="0" indent="0">
              <a:buNone/>
            </a:pPr>
            <a:r>
              <a:rPr lang="en-US" altLang="zh-TW" sz="2800" dirty="0"/>
              <a:t>     if (t&lt;=0) break;</a:t>
            </a:r>
          </a:p>
          <a:p>
            <a:pPr marL="0" indent="0">
              <a:buNone/>
            </a:pPr>
            <a:r>
              <a:rPr lang="en-US" altLang="zh-TW" sz="2800" dirty="0"/>
              <a:t>     n += t</a:t>
            </a:r>
            <a:r>
              <a:rPr lang="en-US" altLang="zh-TW" sz="2800" dirty="0" smtClean="0"/>
              <a:t>; }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va_end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ap</a:t>
            </a:r>
            <a:r>
              <a:rPr lang="en-US" altLang="zh-TW" sz="2800" dirty="0" smtClean="0"/>
              <a:t>);  </a:t>
            </a:r>
            <a:r>
              <a:rPr lang="en-US" altLang="zh-TW" sz="2800" dirty="0"/>
              <a:t>return n;</a:t>
            </a:r>
          </a:p>
          <a:p>
            <a:pPr marL="0" indent="0">
              <a:buNone/>
            </a:pPr>
            <a:r>
              <a:rPr lang="en-US" altLang="zh-TW" sz="2800" dirty="0"/>
              <a:t>}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30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double </a:t>
            </a:r>
            <a:r>
              <a:rPr lang="en-US" altLang="zh-TW" sz="2800" dirty="0" err="1" smtClean="0">
                <a:solidFill>
                  <a:schemeClr val="tx1"/>
                </a:solidFill>
                <a:latin typeface="+mn-lt"/>
              </a:rPr>
              <a:t>double_sum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(double </a:t>
            </a:r>
            <a:r>
              <a:rPr lang="en-US" altLang="zh-TW" sz="2800" dirty="0" err="1" smtClean="0">
                <a:solidFill>
                  <a:schemeClr val="tx1"/>
                </a:solidFill>
                <a:latin typeface="+mn-lt"/>
              </a:rPr>
              <a:t>num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, ...)</a:t>
            </a:r>
            <a:endParaRPr lang="en-US" altLang="zh-TW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err="1" smtClean="0"/>
              <a:t>va_list</a:t>
            </a:r>
            <a:r>
              <a:rPr lang="en-US" altLang="zh-TW" sz="2400" dirty="0" smtClean="0"/>
              <a:t> </a:t>
            </a:r>
            <a:r>
              <a:rPr lang="en-US" altLang="zh-TW" sz="2400" dirty="0" err="1" smtClean="0"/>
              <a:t>ap</a:t>
            </a:r>
            <a:r>
              <a:rPr lang="en-US" altLang="zh-TW" sz="2400" dirty="0" smtClean="0"/>
              <a:t>; double </a:t>
            </a:r>
            <a:r>
              <a:rPr lang="en-US" altLang="zh-TW" sz="2400" dirty="0"/>
              <a:t>t, f = 0.0;</a:t>
            </a:r>
          </a:p>
          <a:p>
            <a:pPr marL="0" indent="0"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err="1"/>
              <a:t>va_start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num</a:t>
            </a:r>
            <a:r>
              <a:rPr lang="en-US" altLang="zh-TW" sz="2400" dirty="0"/>
              <a:t>);</a:t>
            </a:r>
          </a:p>
          <a:p>
            <a:pPr marL="0" indent="0">
              <a:buNone/>
            </a:pPr>
            <a:r>
              <a:rPr lang="en-US" altLang="zh-TW" sz="2400" dirty="0"/>
              <a:t> f = </a:t>
            </a:r>
            <a:r>
              <a:rPr lang="en-US" altLang="zh-TW" sz="2400" dirty="0" err="1"/>
              <a:t>num</a:t>
            </a:r>
            <a:r>
              <a:rPr lang="en-US" altLang="zh-TW" sz="2400" dirty="0"/>
              <a:t>;</a:t>
            </a:r>
          </a:p>
          <a:p>
            <a:pPr marL="0" indent="0">
              <a:buNone/>
            </a:pPr>
            <a:r>
              <a:rPr lang="en-US" altLang="zh-TW" sz="2400" dirty="0" smtClean="0"/>
              <a:t> if(</a:t>
            </a:r>
            <a:r>
              <a:rPr lang="en-US" altLang="zh-TW" sz="2400" dirty="0" err="1" smtClean="0"/>
              <a:t>num</a:t>
            </a:r>
            <a:r>
              <a:rPr lang="en-US" altLang="zh-TW" sz="2400" dirty="0"/>
              <a:t>==0.0) return 0.0;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cnt</a:t>
            </a:r>
            <a:r>
              <a:rPr lang="en-US" altLang="zh-TW" sz="2400" dirty="0"/>
              <a:t>=1;</a:t>
            </a:r>
          </a:p>
          <a:p>
            <a:pPr marL="0" indent="0">
              <a:buNone/>
            </a:pPr>
            <a:r>
              <a:rPr lang="en-US" altLang="zh-TW" sz="2400" dirty="0"/>
              <a:t> while (1) {</a:t>
            </a:r>
          </a:p>
          <a:p>
            <a:pPr marL="0" indent="0">
              <a:buNone/>
            </a:pPr>
            <a:r>
              <a:rPr lang="en-US" altLang="zh-TW" sz="2400" dirty="0"/>
              <a:t>     t = </a:t>
            </a:r>
            <a:r>
              <a:rPr lang="en-US" altLang="zh-TW" sz="2400" dirty="0" err="1"/>
              <a:t>va_arg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double);</a:t>
            </a:r>
          </a:p>
          <a:p>
            <a:pPr marL="0" indent="0">
              <a:buNone/>
            </a:pPr>
            <a:r>
              <a:rPr lang="en-US" altLang="zh-TW" sz="2400" dirty="0"/>
              <a:t>     if (t==0.0) break;</a:t>
            </a:r>
          </a:p>
          <a:p>
            <a:pPr marL="0" indent="0">
              <a:buNone/>
            </a:pPr>
            <a:r>
              <a:rPr lang="en-US" altLang="zh-TW" sz="2400" dirty="0" smtClean="0"/>
              <a:t>     f </a:t>
            </a:r>
            <a:r>
              <a:rPr lang="en-US" altLang="zh-TW" sz="2400" dirty="0"/>
              <a:t>+= t;</a:t>
            </a:r>
          </a:p>
          <a:p>
            <a:pPr marL="0" indent="0">
              <a:buNone/>
            </a:pPr>
            <a:r>
              <a:rPr lang="en-US" altLang="zh-TW" sz="2400" dirty="0"/>
              <a:t> }</a:t>
            </a:r>
          </a:p>
          <a:p>
            <a:pPr marL="0" indent="0"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/>
              <a:t> </a:t>
            </a:r>
            <a:r>
              <a:rPr lang="en-US" altLang="zh-TW" sz="2400" dirty="0" err="1"/>
              <a:t>va_end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 smtClean="0"/>
              <a:t>); return </a:t>
            </a:r>
            <a:r>
              <a:rPr lang="en-US" altLang="zh-TW" sz="2400" dirty="0"/>
              <a:t>f;</a:t>
            </a:r>
          </a:p>
          <a:p>
            <a:pPr marL="0" indent="0">
              <a:buNone/>
            </a:pPr>
            <a:r>
              <a:rPr lang="en-US" altLang="zh-TW" sz="2400" dirty="0"/>
              <a:t>}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44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50081"/>
            <a:ext cx="7696200" cy="592138"/>
          </a:xfrm>
        </p:spPr>
        <p:txBody>
          <a:bodyPr/>
          <a:lstStyle/>
          <a:p>
            <a:r>
              <a:rPr lang="en-US" altLang="zh-TW" sz="2800" dirty="0">
                <a:solidFill>
                  <a:schemeClr val="tx1"/>
                </a:solidFill>
              </a:rPr>
              <a:t>void </a:t>
            </a:r>
            <a:r>
              <a:rPr lang="en-US" altLang="zh-TW" sz="2800" dirty="0" err="1">
                <a:solidFill>
                  <a:schemeClr val="tx1"/>
                </a:solidFill>
              </a:rPr>
              <a:t>minprintf</a:t>
            </a:r>
            <a:r>
              <a:rPr lang="en-US" altLang="zh-TW" sz="2800" dirty="0">
                <a:solidFill>
                  <a:schemeClr val="tx1"/>
                </a:solidFill>
              </a:rPr>
              <a:t>(char *</a:t>
            </a:r>
            <a:r>
              <a:rPr lang="en-US" altLang="zh-TW" sz="2800" dirty="0" err="1">
                <a:solidFill>
                  <a:schemeClr val="tx1"/>
                </a:solidFill>
              </a:rPr>
              <a:t>fmt</a:t>
            </a:r>
            <a:r>
              <a:rPr lang="en-US" altLang="zh-TW" sz="2800" dirty="0">
                <a:solidFill>
                  <a:schemeClr val="tx1"/>
                </a:solidFill>
              </a:rPr>
              <a:t>, </a:t>
            </a:r>
            <a:r>
              <a:rPr lang="en-US" altLang="zh-TW" sz="2800" dirty="0" smtClean="0">
                <a:solidFill>
                  <a:schemeClr val="tx1"/>
                </a:solidFill>
              </a:rPr>
              <a:t>...)</a:t>
            </a: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{ </a:t>
            </a:r>
            <a:r>
              <a:rPr lang="en-US" altLang="zh-TW" sz="2400" dirty="0" err="1" smtClean="0"/>
              <a:t>va_list</a:t>
            </a:r>
            <a:r>
              <a:rPr lang="en-US" altLang="zh-TW" sz="2400" dirty="0" smtClean="0"/>
              <a:t> 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; char *p, *</a:t>
            </a:r>
            <a:r>
              <a:rPr lang="en-US" altLang="zh-TW" sz="2400" dirty="0" err="1"/>
              <a:t>sval</a:t>
            </a:r>
            <a:r>
              <a:rPr lang="en-US" altLang="zh-TW" sz="2400" dirty="0"/>
              <a:t>; </a:t>
            </a:r>
            <a:r>
              <a:rPr lang="en-US" altLang="zh-TW" sz="2400" dirty="0" err="1"/>
              <a:t>int</a:t>
            </a:r>
            <a:r>
              <a:rPr lang="en-US" altLang="zh-TW" sz="2400" dirty="0"/>
              <a:t> </a:t>
            </a:r>
            <a:r>
              <a:rPr lang="en-US" altLang="zh-TW" sz="2400" dirty="0" err="1"/>
              <a:t>ival</a:t>
            </a:r>
            <a:r>
              <a:rPr lang="en-US" altLang="zh-TW" sz="2400" dirty="0"/>
              <a:t>; double </a:t>
            </a:r>
            <a:r>
              <a:rPr lang="en-US" altLang="zh-TW" sz="2400" dirty="0" err="1"/>
              <a:t>dval</a:t>
            </a:r>
            <a:r>
              <a:rPr lang="en-US" altLang="zh-TW" sz="2400" dirty="0"/>
              <a:t>;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</a:t>
            </a:r>
            <a:r>
              <a:rPr lang="en-US" altLang="zh-TW" sz="2400" dirty="0" err="1" smtClean="0"/>
              <a:t>va_start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ap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fmt</a:t>
            </a:r>
            <a:r>
              <a:rPr lang="en-US" altLang="zh-TW" sz="2400" dirty="0" smtClean="0"/>
              <a:t>);</a:t>
            </a:r>
          </a:p>
          <a:p>
            <a:pPr marL="0" indent="0">
              <a:buNone/>
            </a:pPr>
            <a:r>
              <a:rPr lang="en-US" altLang="zh-TW" sz="2400" dirty="0" smtClean="0"/>
              <a:t>   for(p=</a:t>
            </a:r>
            <a:r>
              <a:rPr lang="en-US" altLang="zh-TW" sz="2400" dirty="0" err="1" smtClean="0"/>
              <a:t>fmt</a:t>
            </a:r>
            <a:r>
              <a:rPr lang="en-US" altLang="zh-TW" sz="2400" dirty="0"/>
              <a:t>; *p; p++){</a:t>
            </a:r>
          </a:p>
          <a:p>
            <a:pPr marL="0" indent="0">
              <a:buNone/>
            </a:pPr>
            <a:r>
              <a:rPr lang="en-US" altLang="zh-TW" sz="2400" dirty="0"/>
              <a:t>  </a:t>
            </a:r>
            <a:r>
              <a:rPr lang="en-US" altLang="zh-TW" sz="2400" dirty="0" smtClean="0"/>
              <a:t>    </a:t>
            </a:r>
            <a:r>
              <a:rPr lang="en-US" altLang="zh-TW" sz="2400" dirty="0"/>
              <a:t>if (*p != </a:t>
            </a:r>
            <a:r>
              <a:rPr lang="en-US" altLang="zh-TW" sz="2400" dirty="0" smtClean="0"/>
              <a:t>'%'){ </a:t>
            </a:r>
            <a:r>
              <a:rPr lang="en-US" altLang="zh-TW" sz="2400" dirty="0" err="1" smtClean="0"/>
              <a:t>putchar</a:t>
            </a:r>
            <a:r>
              <a:rPr lang="en-US" altLang="zh-TW" sz="2400" dirty="0"/>
              <a:t>(*p</a:t>
            </a:r>
            <a:r>
              <a:rPr lang="en-US" altLang="zh-TW" sz="2400" dirty="0" smtClean="0"/>
              <a:t>);</a:t>
            </a:r>
            <a:r>
              <a:rPr lang="en-US" altLang="zh-TW" sz="2400" dirty="0"/>
              <a:t> continue</a:t>
            </a:r>
            <a:r>
              <a:rPr lang="en-US" altLang="zh-TW" sz="2400" dirty="0" smtClean="0"/>
              <a:t>; }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  </a:t>
            </a:r>
            <a:r>
              <a:rPr lang="en-US" altLang="zh-TW" sz="2400" dirty="0" smtClean="0"/>
              <a:t>   switch </a:t>
            </a:r>
            <a:r>
              <a:rPr lang="en-US" altLang="zh-TW" sz="2400" dirty="0"/>
              <a:t>(*++p){</a:t>
            </a:r>
          </a:p>
          <a:p>
            <a:pPr marL="0" indent="0">
              <a:buNone/>
            </a:pPr>
            <a:r>
              <a:rPr lang="en-US" altLang="zh-TW" sz="2400" dirty="0"/>
              <a:t>     </a:t>
            </a:r>
            <a:r>
              <a:rPr lang="en-US" altLang="zh-TW" sz="2400" dirty="0" smtClean="0"/>
              <a:t>   </a:t>
            </a:r>
            <a:r>
              <a:rPr lang="en-US" altLang="zh-TW" sz="2400" dirty="0"/>
              <a:t>case 'd':</a:t>
            </a:r>
          </a:p>
          <a:p>
            <a:pPr marL="0" indent="0">
              <a:buNone/>
            </a:pPr>
            <a:r>
              <a:rPr lang="en-US" altLang="zh-TW" sz="2400" dirty="0"/>
              <a:t>      </a:t>
            </a:r>
            <a:r>
              <a:rPr lang="en-US" altLang="zh-TW" sz="2400" dirty="0" smtClean="0"/>
              <a:t>    </a:t>
            </a:r>
            <a:r>
              <a:rPr lang="en-US" altLang="zh-TW" sz="2400" dirty="0" err="1"/>
              <a:t>ival</a:t>
            </a:r>
            <a:r>
              <a:rPr lang="en-US" altLang="zh-TW" sz="2400" dirty="0"/>
              <a:t> = </a:t>
            </a:r>
            <a:r>
              <a:rPr lang="en-US" altLang="zh-TW" sz="2400" dirty="0" err="1"/>
              <a:t>va_arg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int</a:t>
            </a:r>
            <a:r>
              <a:rPr lang="en-US" altLang="zh-TW" sz="2400" dirty="0" smtClean="0"/>
              <a:t>); </a:t>
            </a:r>
            <a:r>
              <a:rPr lang="en-US" altLang="zh-TW" sz="2400" dirty="0" err="1" smtClean="0"/>
              <a:t>printf</a:t>
            </a:r>
            <a:r>
              <a:rPr lang="en-US" altLang="zh-TW" sz="2400" dirty="0"/>
              <a:t>("%d", </a:t>
            </a:r>
            <a:r>
              <a:rPr lang="en-US" altLang="zh-TW" sz="2400" dirty="0" err="1"/>
              <a:t>ival</a:t>
            </a:r>
            <a:r>
              <a:rPr lang="en-US" altLang="zh-TW" sz="2400" dirty="0" smtClean="0"/>
              <a:t>);</a:t>
            </a:r>
            <a:r>
              <a:rPr lang="en-US" altLang="zh-TW" sz="2400" dirty="0"/>
              <a:t> break;</a:t>
            </a:r>
          </a:p>
          <a:p>
            <a:pPr marL="0" indent="0">
              <a:buNone/>
            </a:pPr>
            <a:r>
              <a:rPr lang="en-US" altLang="zh-TW" sz="2400" dirty="0" smtClean="0"/>
              <a:t>        case </a:t>
            </a:r>
            <a:r>
              <a:rPr lang="en-US" altLang="zh-TW" sz="2400" dirty="0"/>
              <a:t>'f':</a:t>
            </a:r>
          </a:p>
          <a:p>
            <a:pPr marL="0" indent="0">
              <a:buNone/>
            </a:pPr>
            <a:r>
              <a:rPr lang="en-US" altLang="zh-TW" sz="2400" dirty="0"/>
              <a:t>     </a:t>
            </a:r>
            <a:r>
              <a:rPr lang="en-US" altLang="zh-TW" sz="2400" dirty="0" smtClean="0"/>
              <a:t>       </a:t>
            </a:r>
            <a:r>
              <a:rPr lang="en-US" altLang="zh-TW" sz="2400" dirty="0" err="1"/>
              <a:t>dval</a:t>
            </a:r>
            <a:r>
              <a:rPr lang="en-US" altLang="zh-TW" sz="2400" dirty="0"/>
              <a:t> = </a:t>
            </a:r>
            <a:r>
              <a:rPr lang="en-US" altLang="zh-TW" sz="2400" dirty="0" err="1"/>
              <a:t>va_arg</a:t>
            </a:r>
            <a:r>
              <a:rPr lang="en-US" altLang="zh-TW" sz="2400" dirty="0"/>
              <a:t>(</a:t>
            </a:r>
            <a:r>
              <a:rPr lang="en-US" altLang="zh-TW" sz="2400" dirty="0" err="1"/>
              <a:t>ap</a:t>
            </a:r>
            <a:r>
              <a:rPr lang="en-US" altLang="zh-TW" sz="2400" dirty="0"/>
              <a:t>, double</a:t>
            </a:r>
            <a:r>
              <a:rPr lang="en-US" altLang="zh-TW" sz="2400" dirty="0" smtClean="0"/>
              <a:t>); </a:t>
            </a:r>
            <a:r>
              <a:rPr lang="en-US" altLang="zh-TW" sz="2400" dirty="0" err="1" smtClean="0"/>
              <a:t>printf</a:t>
            </a:r>
            <a:r>
              <a:rPr lang="en-US" altLang="zh-TW" sz="2400" dirty="0"/>
              <a:t>("%f", </a:t>
            </a:r>
            <a:r>
              <a:rPr lang="en-US" altLang="zh-TW" sz="2400" dirty="0" err="1"/>
              <a:t>dval</a:t>
            </a:r>
            <a:r>
              <a:rPr lang="en-US" altLang="zh-TW" sz="2400" dirty="0" smtClean="0"/>
              <a:t>);</a:t>
            </a:r>
            <a:r>
              <a:rPr lang="en-US" altLang="zh-TW" sz="2400" dirty="0"/>
              <a:t> break</a:t>
            </a:r>
            <a:r>
              <a:rPr lang="en-US" altLang="zh-TW" sz="2400" dirty="0" smtClean="0"/>
              <a:t>;</a:t>
            </a:r>
            <a:endParaRPr lang="en-US" altLang="zh-TW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48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50081"/>
            <a:ext cx="7696200" cy="592138"/>
          </a:xfrm>
        </p:spPr>
        <p:txBody>
          <a:bodyPr/>
          <a:lstStyle/>
          <a:p>
            <a:r>
              <a:rPr lang="en-US" altLang="zh-TW" sz="2800" dirty="0">
                <a:solidFill>
                  <a:schemeClr val="tx1"/>
                </a:solidFill>
              </a:rPr>
              <a:t>void </a:t>
            </a:r>
            <a:r>
              <a:rPr lang="en-US" altLang="zh-TW" sz="2800" dirty="0" err="1">
                <a:solidFill>
                  <a:schemeClr val="tx1"/>
                </a:solidFill>
              </a:rPr>
              <a:t>minprintf</a:t>
            </a:r>
            <a:r>
              <a:rPr lang="en-US" altLang="zh-TW" sz="2800" dirty="0">
                <a:solidFill>
                  <a:schemeClr val="tx1"/>
                </a:solidFill>
              </a:rPr>
              <a:t>(char *</a:t>
            </a:r>
            <a:r>
              <a:rPr lang="en-US" altLang="zh-TW" sz="2800" dirty="0" err="1">
                <a:solidFill>
                  <a:schemeClr val="tx1"/>
                </a:solidFill>
              </a:rPr>
              <a:t>fmt</a:t>
            </a:r>
            <a:r>
              <a:rPr lang="en-US" altLang="zh-TW" sz="2800" dirty="0">
                <a:solidFill>
                  <a:schemeClr val="tx1"/>
                </a:solidFill>
              </a:rPr>
              <a:t>, </a:t>
            </a:r>
            <a:r>
              <a:rPr lang="en-US" altLang="zh-TW" sz="2800" dirty="0" smtClean="0">
                <a:solidFill>
                  <a:schemeClr val="tx1"/>
                </a:solidFill>
              </a:rPr>
              <a:t>...)</a:t>
            </a: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 smtClean="0"/>
              <a:t>    case </a:t>
            </a:r>
            <a:r>
              <a:rPr lang="en-US" altLang="zh-TW" sz="2800" dirty="0"/>
              <a:t>'s':</a:t>
            </a:r>
          </a:p>
          <a:p>
            <a:pPr marL="0" indent="0">
              <a:buNone/>
            </a:pPr>
            <a:r>
              <a:rPr lang="en-US" altLang="zh-TW" sz="2800" dirty="0"/>
              <a:t>        for (</a:t>
            </a:r>
            <a:r>
              <a:rPr lang="en-US" altLang="zh-TW" sz="2800" dirty="0" err="1"/>
              <a:t>sval</a:t>
            </a:r>
            <a:r>
              <a:rPr lang="en-US" altLang="zh-TW" sz="2800" dirty="0"/>
              <a:t>=</a:t>
            </a:r>
            <a:r>
              <a:rPr lang="en-US" altLang="zh-TW" sz="2800" dirty="0" err="1"/>
              <a:t>va_arg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ap</a:t>
            </a:r>
            <a:r>
              <a:rPr lang="en-US" altLang="zh-TW" sz="2800" dirty="0"/>
              <a:t>, char *); *</a:t>
            </a:r>
            <a:r>
              <a:rPr lang="en-US" altLang="zh-TW" sz="2800" dirty="0" err="1"/>
              <a:t>sval</a:t>
            </a:r>
            <a:r>
              <a:rPr lang="en-US" altLang="zh-TW" sz="2800" dirty="0"/>
              <a:t>; </a:t>
            </a:r>
            <a:r>
              <a:rPr lang="en-US" altLang="zh-TW" sz="2800" dirty="0" err="1"/>
              <a:t>sval</a:t>
            </a:r>
            <a:r>
              <a:rPr lang="en-US" altLang="zh-TW" sz="2800" dirty="0"/>
              <a:t>++)</a:t>
            </a:r>
          </a:p>
          <a:p>
            <a:pPr marL="0" indent="0">
              <a:buNone/>
            </a:pPr>
            <a:r>
              <a:rPr lang="en-US" altLang="zh-TW" sz="2800" dirty="0"/>
              <a:t>            </a:t>
            </a:r>
            <a:r>
              <a:rPr lang="en-US" altLang="zh-TW" sz="2800" dirty="0" err="1"/>
              <a:t>putchar</a:t>
            </a:r>
            <a:r>
              <a:rPr lang="en-US" altLang="zh-TW" sz="2800" dirty="0"/>
              <a:t>(*</a:t>
            </a:r>
            <a:r>
              <a:rPr lang="en-US" altLang="zh-TW" sz="2800" dirty="0" err="1"/>
              <a:t>sval</a:t>
            </a:r>
            <a:r>
              <a:rPr lang="en-US" altLang="zh-TW" sz="2800" dirty="0"/>
              <a:t>);</a:t>
            </a:r>
          </a:p>
          <a:p>
            <a:pPr marL="0" indent="0">
              <a:buNone/>
            </a:pPr>
            <a:r>
              <a:rPr lang="en-US" altLang="zh-TW" sz="2800" dirty="0"/>
              <a:t>        break;</a:t>
            </a:r>
          </a:p>
          <a:p>
            <a:pPr marL="0" indent="0">
              <a:buNone/>
            </a:pPr>
            <a:r>
              <a:rPr lang="en-US" altLang="zh-TW" sz="2800" dirty="0"/>
              <a:t>      default:</a:t>
            </a:r>
          </a:p>
          <a:p>
            <a:pPr marL="0" indent="0">
              <a:buNone/>
            </a:pPr>
            <a:r>
              <a:rPr lang="en-US" altLang="zh-TW" sz="2800" dirty="0"/>
              <a:t>        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("'undefined</a:t>
            </a:r>
            <a:r>
              <a:rPr lang="en-US" altLang="zh-TW" sz="2800" dirty="0" smtClean="0"/>
              <a:t>'");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break</a:t>
            </a:r>
            <a:r>
              <a:rPr lang="en-US" altLang="zh-TW" sz="2800" dirty="0"/>
              <a:t>;</a:t>
            </a:r>
          </a:p>
          <a:p>
            <a:pPr marL="0" indent="0">
              <a:buNone/>
            </a:pPr>
            <a:r>
              <a:rPr lang="en-US" altLang="zh-TW" sz="2800" dirty="0" smtClean="0"/>
              <a:t>   }</a:t>
            </a:r>
            <a:r>
              <a:rPr lang="en-US" altLang="zh-TW" sz="2800" dirty="0" smtClean="0">
                <a:solidFill>
                  <a:srgbClr val="FF0000"/>
                </a:solidFill>
              </a:rPr>
              <a:t>//end switch</a:t>
            </a:r>
            <a:endParaRPr lang="en-US" altLang="zh-TW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} </a:t>
            </a:r>
            <a:r>
              <a:rPr lang="en-US" altLang="zh-TW" sz="2800" dirty="0" smtClean="0">
                <a:solidFill>
                  <a:srgbClr val="FF0000"/>
                </a:solidFill>
              </a:rPr>
              <a:t>// end for</a:t>
            </a:r>
            <a:endParaRPr lang="en-US" altLang="zh-TW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va_end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ap</a:t>
            </a:r>
            <a:r>
              <a:rPr lang="en-US" altLang="zh-TW" sz="2800" dirty="0"/>
              <a:t>);</a:t>
            </a:r>
          </a:p>
          <a:p>
            <a:pPr marL="0" indent="0">
              <a:buNone/>
            </a:pPr>
            <a:r>
              <a:rPr lang="en-US" altLang="zh-TW" sz="2800" dirty="0"/>
              <a:t>}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00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</a:t>
            </a:r>
            <a:r>
              <a:rPr lang="en-US" altLang="zh-TW" dirty="0" smtClean="0"/>
              <a:t>ource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http://fanli7.net/a/bianchengyuyan/C__/20130113/289956.html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222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934244"/>
            <a:ext cx="7696200" cy="592138"/>
          </a:xfrm>
        </p:spPr>
        <p:txBody>
          <a:bodyPr/>
          <a:lstStyle/>
          <a:p>
            <a:pPr eaLnBrk="1" fontAlgn="t" hangingPunct="1"/>
            <a:r>
              <a:rPr lang="zh-TW" altLang="zh-TW" dirty="0"/>
              <a:t/>
            </a:r>
            <a:br>
              <a:rPr lang="zh-TW" altLang="zh-TW" dirty="0"/>
            </a:br>
            <a:r>
              <a:rPr lang="en-US" altLang="zh-TW" b="1" dirty="0"/>
              <a:t>C</a:t>
            </a:r>
            <a:r>
              <a:rPr lang="zh-TW" altLang="zh-TW" b="1" dirty="0"/>
              <a:t>語言可變</a:t>
            </a:r>
            <a:r>
              <a:rPr lang="zh-TW" altLang="zh-TW" b="1" dirty="0" smtClean="0"/>
              <a:t>参</a:t>
            </a:r>
            <a:r>
              <a:rPr lang="zh-TW" altLang="en-US" b="1" dirty="0" smtClean="0"/>
              <a:t>數</a:t>
            </a:r>
            <a:r>
              <a:rPr lang="zh-TW" altLang="zh-TW" b="1" dirty="0" smtClean="0"/>
              <a:t>簡介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/>
              <a:t>我們在</a:t>
            </a:r>
            <a:r>
              <a:rPr lang="en-US" altLang="zh-TW" sz="2800" dirty="0"/>
              <a:t>C</a:t>
            </a:r>
            <a:r>
              <a:rPr lang="zh-TW" altLang="en-US" sz="2800" dirty="0"/>
              <a:t>語言編程中會遇到一些参數個數可變的函數</a:t>
            </a:r>
            <a:r>
              <a:rPr lang="en-US" altLang="zh-TW" sz="2800" dirty="0"/>
              <a:t>,</a:t>
            </a:r>
            <a:r>
              <a:rPr lang="zh-TW" altLang="en-US" sz="2800" dirty="0"/>
              <a:t>例如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()</a:t>
            </a:r>
            <a:r>
              <a:rPr lang="zh-TW" altLang="en-US" sz="2800" dirty="0"/>
              <a:t>這個函數</a:t>
            </a:r>
            <a:r>
              <a:rPr lang="en-US" altLang="zh-TW" sz="2800" dirty="0"/>
              <a:t>,</a:t>
            </a:r>
            <a:r>
              <a:rPr lang="zh-TW" altLang="en-US" sz="2800" dirty="0"/>
              <a:t>它的定義</a:t>
            </a:r>
            <a:r>
              <a:rPr lang="zh-TW" altLang="en-US" sz="2800" dirty="0" smtClean="0"/>
              <a:t>是</a:t>
            </a:r>
            <a:r>
              <a:rPr lang="en-US" altLang="zh-TW" sz="2800" dirty="0" smtClean="0"/>
              <a:t>: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zh-TW" altLang="en-US" sz="2800" dirty="0"/>
              <a:t>　    　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 </a:t>
            </a:r>
            <a:r>
              <a:rPr lang="en-US" altLang="zh-TW" sz="2800" dirty="0" err="1"/>
              <a:t>const</a:t>
            </a:r>
            <a:r>
              <a:rPr lang="en-US" altLang="zh-TW" sz="2800" dirty="0"/>
              <a:t> char* format, ...);</a:t>
            </a:r>
          </a:p>
          <a:p>
            <a:r>
              <a:rPr lang="zh-TW" altLang="en-US" sz="2800" dirty="0" smtClean="0"/>
              <a:t>它</a:t>
            </a:r>
            <a:r>
              <a:rPr lang="zh-TW" altLang="en-US" sz="2800" dirty="0"/>
              <a:t>除了有一個参數</a:t>
            </a:r>
            <a:r>
              <a:rPr lang="en-US" altLang="zh-TW" sz="2800" dirty="0"/>
              <a:t>format</a:t>
            </a:r>
            <a:r>
              <a:rPr lang="zh-TW" altLang="en-US" sz="2800" dirty="0"/>
              <a:t>固定以外</a:t>
            </a:r>
            <a:r>
              <a:rPr lang="en-US" altLang="zh-TW" sz="2800" dirty="0"/>
              <a:t>,</a:t>
            </a:r>
            <a:r>
              <a:rPr lang="zh-TW" altLang="en-US" sz="2800" dirty="0"/>
              <a:t>後面跟的参數的個數和類型是可變的</a:t>
            </a:r>
            <a:r>
              <a:rPr lang="en-US" altLang="zh-TW" sz="2800" dirty="0"/>
              <a:t>,</a:t>
            </a:r>
            <a:r>
              <a:rPr lang="zh-TW" altLang="en-US" sz="2800" dirty="0" smtClean="0"/>
              <a:t>例如</a:t>
            </a:r>
            <a:r>
              <a:rPr lang="en-US" altLang="zh-TW" sz="2800" dirty="0" smtClean="0"/>
              <a:t>:</a:t>
            </a:r>
            <a:r>
              <a:rPr lang="en-US" altLang="zh-TW" sz="2800" dirty="0"/>
              <a:t> </a:t>
            </a:r>
            <a:br>
              <a:rPr lang="en-US" altLang="zh-TW" sz="2800" dirty="0"/>
            </a:br>
            <a:r>
              <a:rPr lang="en-US" altLang="zh-TW" sz="2800" dirty="0" err="1" smtClean="0"/>
              <a:t>printf</a:t>
            </a:r>
            <a:r>
              <a:rPr lang="en-US" altLang="zh-TW" sz="2800" dirty="0"/>
              <a:t>("%d",</a:t>
            </a:r>
            <a:r>
              <a:rPr lang="en-US" altLang="zh-TW" sz="2800" dirty="0" err="1"/>
              <a:t>i</a:t>
            </a:r>
            <a:r>
              <a:rPr lang="en-US" altLang="zh-TW" sz="2800" dirty="0"/>
              <a:t>); </a:t>
            </a:r>
            <a:br>
              <a:rPr lang="en-US" altLang="zh-TW" sz="2800" dirty="0"/>
            </a:br>
            <a:r>
              <a:rPr lang="en-US" altLang="zh-TW" sz="2800" dirty="0" err="1" smtClean="0"/>
              <a:t>printf</a:t>
            </a:r>
            <a:r>
              <a:rPr lang="en-US" altLang="zh-TW" sz="2800" dirty="0"/>
              <a:t>("%</a:t>
            </a:r>
            <a:r>
              <a:rPr lang="en-US" altLang="zh-TW" sz="2800" dirty="0" err="1"/>
              <a:t>s",s</a:t>
            </a:r>
            <a:r>
              <a:rPr lang="en-US" altLang="zh-TW" sz="2800" dirty="0"/>
              <a:t>); </a:t>
            </a:r>
            <a:br>
              <a:rPr lang="en-US" altLang="zh-TW" sz="2800" dirty="0"/>
            </a:br>
            <a:r>
              <a:rPr lang="en-US" altLang="zh-TW" sz="2800" dirty="0" err="1" smtClean="0"/>
              <a:t>printf</a:t>
            </a:r>
            <a:r>
              <a:rPr lang="en-US" altLang="zh-TW" sz="2800" dirty="0"/>
              <a:t>("the number is %d ,string is:%s",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, s);</a:t>
            </a:r>
          </a:p>
          <a:p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85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103" y="946150"/>
            <a:ext cx="7696200" cy="592138"/>
          </a:xfrm>
        </p:spPr>
        <p:txBody>
          <a:bodyPr/>
          <a:lstStyle/>
          <a:p>
            <a:r>
              <a:rPr lang="zh-TW" altLang="en-US" b="1" dirty="0"/>
              <a:t>寫一個簡單的可變参數的</a:t>
            </a:r>
            <a:r>
              <a:rPr lang="en-US" altLang="zh-TW" b="1" dirty="0"/>
              <a:t>C</a:t>
            </a:r>
            <a:r>
              <a:rPr lang="zh-TW" altLang="en-US" b="1" dirty="0"/>
              <a:t>函數 </a:t>
            </a:r>
            <a:br>
              <a:rPr lang="zh-TW" altLang="en-US" b="1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void </a:t>
            </a:r>
            <a:r>
              <a:rPr lang="en-US" altLang="zh-TW" sz="2800" dirty="0" err="1"/>
              <a:t>va_start</a:t>
            </a:r>
            <a:r>
              <a:rPr lang="en-US" altLang="zh-TW" sz="2800" dirty="0"/>
              <a:t>( 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</a:t>
            </a:r>
            <a:r>
              <a:rPr lang="en-US" altLang="zh-TW" sz="2800" dirty="0" err="1" smtClean="0"/>
              <a:t>prev_param</a:t>
            </a:r>
            <a:r>
              <a:rPr lang="en-US" altLang="zh-TW" sz="2800" dirty="0" smtClean="0"/>
              <a:t>);</a:t>
            </a:r>
            <a:r>
              <a:rPr lang="en-US" altLang="zh-TW" sz="2800" dirty="0"/>
              <a:t> </a:t>
            </a:r>
            <a:br>
              <a:rPr lang="en-US" altLang="zh-TW" sz="2800" dirty="0"/>
            </a:br>
            <a:r>
              <a:rPr lang="en-US" altLang="zh-TW" sz="2800" dirty="0" smtClean="0"/>
              <a:t>type </a:t>
            </a:r>
            <a:r>
              <a:rPr lang="en-US" altLang="zh-TW" sz="2800" dirty="0" err="1"/>
              <a:t>va_arg</a:t>
            </a:r>
            <a:r>
              <a:rPr lang="en-US" altLang="zh-TW" sz="2800" dirty="0"/>
              <a:t>( 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type);</a:t>
            </a:r>
            <a:r>
              <a:rPr lang="en-US" altLang="zh-TW" sz="2800" dirty="0"/>
              <a:t> </a:t>
            </a:r>
            <a:br>
              <a:rPr lang="en-US" altLang="zh-TW" sz="2800" dirty="0"/>
            </a:br>
            <a:r>
              <a:rPr lang="en-US" altLang="zh-TW" sz="2800" dirty="0" smtClean="0"/>
              <a:t>void </a:t>
            </a:r>
            <a:r>
              <a:rPr lang="en-US" altLang="zh-TW" sz="2800" dirty="0" err="1"/>
              <a:t>va_end</a:t>
            </a:r>
            <a:r>
              <a:rPr lang="en-US" altLang="zh-TW" sz="2800" dirty="0"/>
              <a:t>( 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 smtClean="0"/>
              <a:t>arg_ptr</a:t>
            </a:r>
            <a:r>
              <a:rPr lang="en-US" altLang="zh-TW" sz="2800" dirty="0" smtClean="0"/>
              <a:t>);</a:t>
            </a:r>
          </a:p>
          <a:p>
            <a:r>
              <a:rPr lang="en-US" altLang="zh-TW" sz="2800" dirty="0" err="1"/>
              <a:t>va</a:t>
            </a:r>
            <a:r>
              <a:rPr lang="zh-TW" altLang="en-US" sz="2800" dirty="0"/>
              <a:t>在這裏是</a:t>
            </a:r>
            <a:r>
              <a:rPr lang="en-US" altLang="zh-TW" sz="2800" dirty="0"/>
              <a:t>variable-argument(</a:t>
            </a:r>
            <a:r>
              <a:rPr lang="zh-TW" altLang="en-US" sz="2800" dirty="0"/>
              <a:t>可變参數</a:t>
            </a:r>
            <a:r>
              <a:rPr lang="en-US" altLang="zh-TW" sz="2800" dirty="0"/>
              <a:t>)</a:t>
            </a:r>
            <a:r>
              <a:rPr lang="zh-TW" altLang="en-US" sz="2800" dirty="0"/>
              <a:t>的</a:t>
            </a:r>
            <a:r>
              <a:rPr lang="zh-TW" altLang="en-US" sz="2800" dirty="0" smtClean="0"/>
              <a:t>意思這些</a:t>
            </a:r>
            <a:r>
              <a:rPr lang="en-US" altLang="zh-TW" sz="2800" dirty="0" smtClean="0"/>
              <a:t>macro</a:t>
            </a:r>
            <a:r>
              <a:rPr lang="zh-TW" altLang="en-US" sz="2800" dirty="0" smtClean="0"/>
              <a:t>定義</a:t>
            </a:r>
            <a:r>
              <a:rPr lang="zh-TW" altLang="en-US" sz="2800" dirty="0"/>
              <a:t>在</a:t>
            </a:r>
            <a:r>
              <a:rPr lang="en-US" altLang="zh-TW" sz="2800" dirty="0" err="1"/>
              <a:t>stdarg.h</a:t>
            </a:r>
            <a:r>
              <a:rPr lang="zh-TW" altLang="en-US" sz="2800" dirty="0"/>
              <a:t>中</a:t>
            </a:r>
            <a:r>
              <a:rPr lang="en-US" altLang="zh-TW" sz="2800" dirty="0"/>
              <a:t>,</a:t>
            </a:r>
            <a:r>
              <a:rPr lang="zh-TW" altLang="en-US" sz="2800" dirty="0"/>
              <a:t>所以用到可變参數的程序應該包含這個頭文件</a:t>
            </a:r>
            <a:r>
              <a:rPr lang="en-US" altLang="zh-TW" sz="2800" dirty="0"/>
              <a:t>.</a:t>
            </a:r>
            <a:r>
              <a:rPr lang="zh-TW" altLang="en-US" sz="2800" dirty="0"/>
              <a:t>下面我們寫一個簡單的可變参數的函數</a:t>
            </a:r>
            <a:r>
              <a:rPr lang="en-US" altLang="zh-TW" sz="2800" dirty="0"/>
              <a:t>,</a:t>
            </a:r>
            <a:r>
              <a:rPr lang="zh-TW" altLang="en-US" sz="2800" dirty="0"/>
              <a:t>改函數至少有一個整數参數</a:t>
            </a:r>
            <a:r>
              <a:rPr lang="en-US" altLang="zh-TW" sz="2800" dirty="0"/>
              <a:t>,</a:t>
            </a:r>
            <a:r>
              <a:rPr lang="zh-TW" altLang="en-US" sz="2800" dirty="0"/>
              <a:t>第二個参數也是整數</a:t>
            </a:r>
            <a:r>
              <a:rPr lang="en-US" altLang="zh-TW" sz="2800" dirty="0"/>
              <a:t>,</a:t>
            </a:r>
            <a:r>
              <a:rPr lang="zh-TW" altLang="en-US" sz="2800" dirty="0"/>
              <a:t>是可選的</a:t>
            </a:r>
            <a:r>
              <a:rPr lang="en-US" altLang="zh-TW" sz="2800" dirty="0"/>
              <a:t>.</a:t>
            </a:r>
            <a:r>
              <a:rPr lang="zh-TW" altLang="en-US" sz="2800" dirty="0"/>
              <a:t>函數只是打印這兩個参數的值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689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簡單</a:t>
            </a:r>
            <a:r>
              <a:rPr lang="en-US" altLang="zh-TW" dirty="0" smtClean="0"/>
              <a:t>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/>
              <a:t>void </a:t>
            </a:r>
            <a:r>
              <a:rPr lang="en-US" altLang="zh-TW" sz="2800" dirty="0" err="1"/>
              <a:t>simple_va_fun</a:t>
            </a:r>
            <a:r>
              <a:rPr lang="en-US" altLang="zh-TW" sz="2800" dirty="0"/>
              <a:t>(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, ...) </a:t>
            </a:r>
            <a:br>
              <a:rPr lang="en-US" altLang="zh-TW" sz="2800" dirty="0"/>
            </a:br>
            <a:r>
              <a:rPr lang="zh-TW" altLang="en-US" sz="2800" dirty="0"/>
              <a:t>　　</a:t>
            </a:r>
            <a:r>
              <a:rPr lang="en-US" altLang="zh-TW" sz="2800" dirty="0"/>
              <a:t>{ </a:t>
            </a:r>
            <a:br>
              <a:rPr lang="en-US" altLang="zh-TW" sz="2800" dirty="0"/>
            </a:br>
            <a:r>
              <a:rPr lang="zh-TW" altLang="en-US" sz="2800" dirty="0"/>
              <a:t>　　  </a:t>
            </a:r>
            <a:r>
              <a:rPr lang="en-US" altLang="zh-TW" sz="2800" dirty="0" err="1"/>
              <a:t>va_list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; </a:t>
            </a:r>
            <a:br>
              <a:rPr lang="en-US" altLang="zh-TW" sz="2800" dirty="0"/>
            </a:br>
            <a:r>
              <a:rPr lang="zh-TW" altLang="en-US" sz="2800" dirty="0"/>
              <a:t>　　  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j=0; </a:t>
            </a:r>
          </a:p>
          <a:p>
            <a:pPr marL="0" indent="0">
              <a:buNone/>
            </a:pPr>
            <a:r>
              <a:rPr lang="zh-TW" altLang="en-US" sz="2800" dirty="0"/>
              <a:t>　  　</a:t>
            </a:r>
            <a:r>
              <a:rPr lang="en-US" altLang="zh-TW" sz="2800" dirty="0" err="1"/>
              <a:t>va_start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); </a:t>
            </a:r>
            <a:br>
              <a:rPr lang="en-US" altLang="zh-TW" sz="2800" dirty="0"/>
            </a:br>
            <a:r>
              <a:rPr lang="zh-TW" altLang="en-US" sz="2800" dirty="0"/>
              <a:t>　  　</a:t>
            </a:r>
            <a:r>
              <a:rPr lang="en-US" altLang="zh-TW" sz="2800" dirty="0"/>
              <a:t>j=</a:t>
            </a:r>
            <a:r>
              <a:rPr lang="en-US" altLang="zh-TW" sz="2800" dirty="0" err="1"/>
              <a:t>va_arg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,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); </a:t>
            </a:r>
            <a:br>
              <a:rPr lang="en-US" altLang="zh-TW" sz="2800" dirty="0"/>
            </a:br>
            <a:r>
              <a:rPr lang="zh-TW" altLang="en-US" sz="2800" dirty="0"/>
              <a:t>　  　</a:t>
            </a:r>
            <a:r>
              <a:rPr lang="en-US" altLang="zh-TW" sz="2800" dirty="0" err="1"/>
              <a:t>va_end</a:t>
            </a:r>
            <a:r>
              <a:rPr lang="en-US" altLang="zh-TW" sz="2800" dirty="0"/>
              <a:t>(</a:t>
            </a:r>
            <a:r>
              <a:rPr lang="en-US" altLang="zh-TW" sz="2800" dirty="0" err="1"/>
              <a:t>arg_ptr</a:t>
            </a:r>
            <a:r>
              <a:rPr lang="en-US" altLang="zh-TW" sz="2800" dirty="0"/>
              <a:t>); </a:t>
            </a:r>
          </a:p>
          <a:p>
            <a:pPr marL="0" indent="0">
              <a:buNone/>
            </a:pPr>
            <a:r>
              <a:rPr lang="zh-TW" altLang="en-US" sz="2800" dirty="0"/>
              <a:t>　  　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("%d %d\n", </a:t>
            </a:r>
            <a:r>
              <a:rPr lang="en-US" altLang="zh-TW" sz="2800" dirty="0" err="1"/>
              <a:t>i</a:t>
            </a:r>
            <a:r>
              <a:rPr lang="en-US" altLang="zh-TW" sz="2800" dirty="0"/>
              <a:t>, j); </a:t>
            </a:r>
            <a:br>
              <a:rPr lang="en-US" altLang="zh-TW" sz="2800" dirty="0"/>
            </a:br>
            <a:r>
              <a:rPr lang="zh-TW" altLang="en-US" sz="2800" dirty="0"/>
              <a:t>　  　</a:t>
            </a:r>
            <a:r>
              <a:rPr lang="en-US" altLang="zh-TW" sz="2800" dirty="0"/>
              <a:t>return; </a:t>
            </a:r>
            <a:br>
              <a:rPr lang="en-US" altLang="zh-TW" sz="2800" dirty="0"/>
            </a:br>
            <a:r>
              <a:rPr lang="zh-TW" altLang="en-US" sz="2800" dirty="0"/>
              <a:t>　　</a:t>
            </a:r>
            <a:r>
              <a:rPr lang="en-US" altLang="zh-TW" sz="2800" dirty="0"/>
              <a:t>}</a:t>
            </a:r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821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可以在上</a:t>
            </a:r>
            <a:r>
              <a:rPr lang="zh-TW" altLang="en-US" dirty="0"/>
              <a:t>述</a:t>
            </a:r>
            <a:r>
              <a:rPr lang="zh-TW" altLang="en-US" dirty="0" smtClean="0"/>
              <a:t>的文件</a:t>
            </a:r>
            <a:r>
              <a:rPr lang="zh-TW" altLang="en-US" dirty="0"/>
              <a:t>中</a:t>
            </a:r>
            <a:r>
              <a:rPr lang="zh-TW" altLang="en-US" dirty="0" smtClean="0"/>
              <a:t>這</a:t>
            </a:r>
            <a:r>
              <a:rPr lang="zh-TW" altLang="en-US" dirty="0"/>
              <a:t>樣</a:t>
            </a:r>
            <a:r>
              <a:rPr lang="zh-TW" altLang="en-US" dirty="0" smtClean="0"/>
              <a:t>宣告</a:t>
            </a:r>
            <a:r>
              <a:rPr lang="en-US" altLang="zh-TW" dirty="0" smtClean="0"/>
              <a:t>:</a:t>
            </a:r>
            <a:r>
              <a:rPr lang="en-US" altLang="zh-TW" dirty="0"/>
              <a:t> </a:t>
            </a:r>
          </a:p>
          <a:p>
            <a:r>
              <a:rPr lang="en-US" altLang="zh-TW" dirty="0"/>
              <a:t>   </a:t>
            </a:r>
            <a:r>
              <a:rPr lang="zh-TW" altLang="en-US" dirty="0"/>
              <a:t>　</a:t>
            </a:r>
            <a:r>
              <a:rPr lang="en-US" altLang="zh-TW" dirty="0"/>
              <a:t>extern void </a:t>
            </a:r>
            <a:r>
              <a:rPr lang="en-US" altLang="zh-TW" dirty="0" err="1"/>
              <a:t>simple_va_fun</a:t>
            </a:r>
            <a:r>
              <a:rPr lang="en-US" altLang="zh-TW" dirty="0"/>
              <a:t>(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i</a:t>
            </a:r>
            <a:r>
              <a:rPr lang="en-US" altLang="zh-TW" dirty="0"/>
              <a:t>, ...);</a:t>
            </a:r>
            <a:br>
              <a:rPr lang="en-US" altLang="zh-TW" dirty="0"/>
            </a:br>
            <a:r>
              <a:rPr lang="zh-TW" altLang="en-US" dirty="0"/>
              <a:t>　   我們在程序中可以這样調用</a:t>
            </a:r>
            <a:r>
              <a:rPr lang="en-US" altLang="zh-TW" dirty="0"/>
              <a:t>: </a:t>
            </a:r>
          </a:p>
          <a:p>
            <a:r>
              <a:rPr lang="zh-TW" altLang="en-US" dirty="0"/>
              <a:t>　   </a:t>
            </a:r>
            <a:r>
              <a:rPr lang="en-US" altLang="zh-TW" dirty="0" err="1"/>
              <a:t>simple_va_fun</a:t>
            </a:r>
            <a:r>
              <a:rPr lang="en-US" altLang="zh-TW" dirty="0"/>
              <a:t>(100); </a:t>
            </a:r>
          </a:p>
          <a:p>
            <a:r>
              <a:rPr lang="en-US" altLang="zh-TW" dirty="0"/>
              <a:t>      </a:t>
            </a:r>
            <a:r>
              <a:rPr lang="en-US" altLang="zh-TW" dirty="0" err="1"/>
              <a:t>simple_va_fun</a:t>
            </a:r>
            <a:r>
              <a:rPr lang="en-US" altLang="zh-TW" dirty="0"/>
              <a:t>(100,200);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75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範例 </a:t>
            </a:r>
            <a:r>
              <a:rPr lang="en-US" altLang="zh-TW" dirty="0" smtClean="0"/>
              <a:t>:CODE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000" dirty="0"/>
              <a:t>#include "</a:t>
            </a:r>
            <a:r>
              <a:rPr lang="en-US" altLang="zh-TW" sz="2000" dirty="0" err="1"/>
              <a:t>stdio.h</a:t>
            </a:r>
            <a:r>
              <a:rPr lang="en-US" altLang="zh-TW" sz="2000" dirty="0"/>
              <a:t>"</a:t>
            </a:r>
          </a:p>
          <a:p>
            <a:pPr marL="0" indent="0">
              <a:buNone/>
            </a:pPr>
            <a:r>
              <a:rPr lang="en-US" altLang="zh-TW" sz="2000" dirty="0"/>
              <a:t>#include "</a:t>
            </a:r>
            <a:r>
              <a:rPr lang="en-US" altLang="zh-TW" sz="2000" dirty="0" err="1"/>
              <a:t>stdarg.h</a:t>
            </a:r>
            <a:r>
              <a:rPr lang="en-US" altLang="zh-TW" sz="2000" dirty="0"/>
              <a:t>"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void </a:t>
            </a:r>
            <a:r>
              <a:rPr lang="en-US" altLang="zh-TW" sz="2000" dirty="0" err="1"/>
              <a:t>minprintf</a:t>
            </a:r>
            <a:r>
              <a:rPr lang="en-US" altLang="zh-TW" sz="2000" dirty="0"/>
              <a:t>(char *</a:t>
            </a:r>
            <a:r>
              <a:rPr lang="en-US" altLang="zh-TW" sz="2000" dirty="0" err="1"/>
              <a:t>fmt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r>
              <a:rPr lang="en-US" altLang="zh-TW" sz="2000" dirty="0"/>
              <a:t>void </a:t>
            </a:r>
            <a:r>
              <a:rPr lang="en-US" altLang="zh-TW" sz="2000" dirty="0" err="1"/>
              <a:t>errmsg</a:t>
            </a:r>
            <a:r>
              <a:rPr lang="en-US" altLang="zh-TW" sz="2000" dirty="0"/>
              <a:t>(</a:t>
            </a:r>
            <a:r>
              <a:rPr lang="en-US" altLang="zh-TW" sz="2000" dirty="0" err="1"/>
              <a:t>int</a:t>
            </a:r>
            <a:r>
              <a:rPr lang="en-US" altLang="zh-TW" sz="2000" dirty="0"/>
              <a:t> code, ...);</a:t>
            </a:r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</a:t>
            </a:r>
            <a:r>
              <a:rPr lang="en-US" altLang="zh-TW" sz="2000" dirty="0" err="1"/>
              <a:t>errorf</a:t>
            </a:r>
            <a:r>
              <a:rPr lang="en-US" altLang="zh-TW" sz="2000" dirty="0"/>
              <a:t>(</a:t>
            </a:r>
            <a:r>
              <a:rPr lang="en-US" altLang="zh-TW" sz="2000" dirty="0" err="1"/>
              <a:t>const</a:t>
            </a:r>
            <a:r>
              <a:rPr lang="en-US" altLang="zh-TW" sz="2000" dirty="0"/>
              <a:t> char *format, ...);</a:t>
            </a:r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sum(</a:t>
            </a:r>
            <a:r>
              <a:rPr lang="en-US" altLang="zh-TW" sz="2000" dirty="0" err="1"/>
              <a:t>int</a:t>
            </a:r>
            <a:r>
              <a:rPr lang="en-US" altLang="zh-TW" sz="2000" dirty="0"/>
              <a:t> </a:t>
            </a:r>
            <a:r>
              <a:rPr lang="en-US" altLang="zh-TW" sz="2000" dirty="0" err="1"/>
              <a:t>num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sum1(</a:t>
            </a:r>
            <a:r>
              <a:rPr lang="en-US" altLang="zh-TW" sz="2000" dirty="0" err="1"/>
              <a:t>int</a:t>
            </a:r>
            <a:r>
              <a:rPr lang="en-US" altLang="zh-TW" sz="2000" dirty="0"/>
              <a:t> </a:t>
            </a:r>
            <a:r>
              <a:rPr lang="en-US" altLang="zh-TW" sz="2000" dirty="0" err="1"/>
              <a:t>num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r>
              <a:rPr lang="en-US" altLang="zh-TW" sz="2000" dirty="0"/>
              <a:t>double </a:t>
            </a:r>
            <a:r>
              <a:rPr lang="en-US" altLang="zh-TW" sz="2000" dirty="0" err="1"/>
              <a:t>double_sum</a:t>
            </a:r>
            <a:r>
              <a:rPr lang="en-US" altLang="zh-TW" sz="2000" dirty="0"/>
              <a:t>(double </a:t>
            </a:r>
            <a:r>
              <a:rPr lang="en-US" altLang="zh-TW" sz="2000" dirty="0" err="1"/>
              <a:t>num</a:t>
            </a:r>
            <a:r>
              <a:rPr lang="en-US" altLang="zh-TW" sz="2000" dirty="0"/>
              <a:t>, ...);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err="1"/>
              <a:t>int</a:t>
            </a:r>
            <a:r>
              <a:rPr lang="en-US" altLang="zh-TW" sz="2000" dirty="0"/>
              <a:t> FILENAME=1, LINENUMBER=2, </a:t>
            </a:r>
            <a:r>
              <a:rPr lang="en-US" altLang="zh-TW" sz="1800" dirty="0"/>
              <a:t>WARN=4;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38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main(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argc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, char *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argv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[])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 smtClean="0"/>
              <a:t>{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char </a:t>
            </a:r>
            <a:r>
              <a:rPr lang="en-US" altLang="zh-TW" sz="2800" dirty="0"/>
              <a:t>*s = "HELLO";  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x = 10;   double f = 10.0;</a:t>
            </a:r>
          </a:p>
          <a:p>
            <a:pPr marL="0" indent="0"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fprintf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/>
              <a:t>stdout</a:t>
            </a:r>
            <a:r>
              <a:rPr lang="en-US" altLang="zh-TW" sz="2800" dirty="0"/>
              <a:t>, "\n===== Test </a:t>
            </a:r>
            <a:r>
              <a:rPr lang="en-US" altLang="zh-TW" sz="2800" dirty="0" err="1"/>
              <a:t>errmsg</a:t>
            </a:r>
            <a:r>
              <a:rPr lang="en-US" altLang="zh-TW" sz="2800" dirty="0"/>
              <a:t>() =====\n");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errmsg</a:t>
            </a:r>
            <a:r>
              <a:rPr lang="en-US" altLang="zh-TW" sz="2800" dirty="0"/>
              <a:t>(1, "&lt;FILE&gt;", "cannot open %s\n", "</a:t>
            </a:r>
            <a:r>
              <a:rPr lang="en-US" altLang="zh-TW" sz="2800" dirty="0" err="1"/>
              <a:t>a_file</a:t>
            </a:r>
            <a:r>
              <a:rPr lang="en-US" altLang="zh-TW" sz="2800" dirty="0"/>
              <a:t>");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errmsg</a:t>
            </a:r>
            <a:r>
              <a:rPr lang="en-US" altLang="zh-TW" sz="2800" dirty="0"/>
              <a:t>(3,"&lt;FILE&gt;",7,"cannot open %s\n","</a:t>
            </a:r>
            <a:r>
              <a:rPr lang="en-US" altLang="zh-TW" sz="2800" dirty="0" err="1"/>
              <a:t>a_file</a:t>
            </a:r>
            <a:r>
              <a:rPr lang="en-US" altLang="zh-TW" sz="2800" dirty="0"/>
              <a:t>");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errmsg</a:t>
            </a:r>
            <a:r>
              <a:rPr lang="en-US" altLang="zh-TW" sz="2800" dirty="0"/>
              <a:t>(2, 7, "cannot open %s\n", "</a:t>
            </a:r>
            <a:r>
              <a:rPr lang="en-US" altLang="zh-TW" sz="2800" dirty="0" err="1"/>
              <a:t>a_file</a:t>
            </a:r>
            <a:r>
              <a:rPr lang="en-US" altLang="zh-TW" sz="2800" dirty="0"/>
              <a:t>");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errmsg</a:t>
            </a:r>
            <a:r>
              <a:rPr lang="en-US" altLang="zh-TW" sz="2800" dirty="0"/>
              <a:t>(4, "&lt;FILE&gt; %s, x=%d", "</a:t>
            </a:r>
            <a:r>
              <a:rPr lang="en-US" altLang="zh-TW" sz="2800" dirty="0" err="1"/>
              <a:t>a_file</a:t>
            </a:r>
            <a:r>
              <a:rPr lang="en-US" altLang="zh-TW" sz="2800" dirty="0"/>
              <a:t>", 10);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("\n</a:t>
            </a:r>
            <a:r>
              <a:rPr lang="en-US" altLang="zh-TW" sz="2800" dirty="0" smtClean="0"/>
              <a:t>");</a:t>
            </a:r>
            <a:endParaRPr lang="en-US" altLang="zh-TW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864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main(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argc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, char *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argv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[])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err="1" smtClean="0"/>
              <a:t>fprintf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stdout</a:t>
            </a:r>
            <a:r>
              <a:rPr lang="en-US" altLang="zh-TW" sz="2400" dirty="0"/>
              <a:t>, "\n===== Test </a:t>
            </a:r>
            <a:r>
              <a:rPr lang="en-US" altLang="zh-TW" sz="2400" dirty="0" err="1"/>
              <a:t>minprintf</a:t>
            </a:r>
            <a:r>
              <a:rPr lang="en-US" altLang="zh-TW" sz="2400" dirty="0"/>
              <a:t>() =====\n");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minprintf</a:t>
            </a:r>
            <a:r>
              <a:rPr lang="en-US" altLang="zh-TW" sz="2400" dirty="0"/>
              <a:t>("x = %d, f = %f, s = %s\n", x, f, s);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minprintf</a:t>
            </a:r>
            <a:r>
              <a:rPr lang="en-US" altLang="zh-TW" sz="2400" dirty="0"/>
              <a:t>("s = %s, x = %d, f = %f, s = %s\n", s, x, f, s);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minprintf</a:t>
            </a:r>
            <a:r>
              <a:rPr lang="en-US" altLang="zh-TW" sz="2400" dirty="0"/>
              <a:t>("s = %s, x = %d, f = %f, s = %x\n", s, x, f, s</a:t>
            </a:r>
            <a:r>
              <a:rPr lang="en-US" altLang="zh-TW" sz="2400" dirty="0" smtClean="0"/>
              <a:t>);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err="1"/>
              <a:t>fprintf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stdout</a:t>
            </a:r>
            <a:r>
              <a:rPr lang="en-US" altLang="zh-TW" sz="2400" dirty="0"/>
              <a:t>, "\n===== Test </a:t>
            </a:r>
            <a:r>
              <a:rPr lang="en-US" altLang="zh-TW" sz="2400" dirty="0" err="1"/>
              <a:t>errorf</a:t>
            </a:r>
            <a:r>
              <a:rPr lang="en-US" altLang="zh-TW" sz="2400" dirty="0"/>
              <a:t>() =====\n");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errorf</a:t>
            </a:r>
            <a:r>
              <a:rPr lang="en-US" altLang="zh-TW" sz="2400" dirty="0"/>
              <a:t>("x = %d, f = %f, s = %s\n", x, f, s);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err="1"/>
              <a:t>errorf</a:t>
            </a:r>
            <a:r>
              <a:rPr lang="en-US" altLang="zh-TW" sz="2400" dirty="0"/>
              <a:t>("x = %d, f = %f, s = %s\n", x, f, s</a:t>
            </a:r>
            <a:r>
              <a:rPr lang="en-US" altLang="zh-TW" sz="2400" dirty="0" smtClean="0"/>
              <a:t>);</a:t>
            </a:r>
            <a:endParaRPr lang="en-US" altLang="zh-TW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25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638175"/>
            <a:ext cx="7696200" cy="592138"/>
          </a:xfrm>
        </p:spPr>
        <p:txBody>
          <a:bodyPr/>
          <a:lstStyle/>
          <a:p>
            <a:pPr marL="0" indent="0"/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main(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int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argc</a:t>
            </a:r>
            <a:r>
              <a:rPr lang="en-US" altLang="zh-TW" sz="2800" dirty="0">
                <a:solidFill>
                  <a:schemeClr val="tx1"/>
                </a:solidFill>
                <a:latin typeface="+mn-lt"/>
              </a:rPr>
              <a:t>, char *</a:t>
            </a:r>
            <a:r>
              <a:rPr lang="en-US" altLang="zh-TW" sz="2800" dirty="0" err="1">
                <a:solidFill>
                  <a:schemeClr val="tx1"/>
                </a:solidFill>
                <a:latin typeface="+mn-lt"/>
              </a:rPr>
              <a:t>argv</a:t>
            </a:r>
            <a:r>
              <a:rPr lang="en-US" altLang="zh-TW" sz="2800" dirty="0" smtClean="0">
                <a:solidFill>
                  <a:schemeClr val="tx1"/>
                </a:solidFill>
                <a:latin typeface="+mn-lt"/>
              </a:rPr>
              <a:t>[])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 err="1" smtClean="0"/>
              <a:t>fprintf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/>
              <a:t>stdout</a:t>
            </a:r>
            <a:r>
              <a:rPr lang="en-US" altLang="zh-TW" sz="2800" dirty="0"/>
              <a:t>, "\n===== Test sum, sum1, </a:t>
            </a:r>
            <a:r>
              <a:rPr lang="en-US" altLang="zh-TW" sz="2800" dirty="0" err="1"/>
              <a:t>double_sum</a:t>
            </a:r>
            <a:r>
              <a:rPr lang="en-US" altLang="zh-TW" sz="2800" dirty="0"/>
              <a:t>() =====\n");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("sum(4, 1, 2, 3, 4</a:t>
            </a:r>
            <a:r>
              <a:rPr lang="en-US" altLang="zh-TW" sz="2800" dirty="0" smtClean="0"/>
              <a:t>)=%</a:t>
            </a:r>
            <a:r>
              <a:rPr lang="en-US" altLang="zh-TW" sz="2800" dirty="0"/>
              <a:t>d\</a:t>
            </a:r>
            <a:r>
              <a:rPr lang="en-US" altLang="zh-TW" sz="2800" dirty="0" err="1"/>
              <a:t>n</a:t>
            </a:r>
            <a:r>
              <a:rPr lang="en-US" altLang="zh-TW" sz="2800" dirty="0" err="1" smtClean="0"/>
              <a:t>",sum</a:t>
            </a:r>
            <a:r>
              <a:rPr lang="en-US" altLang="zh-TW" sz="2800" dirty="0" smtClean="0"/>
              <a:t>(4</a:t>
            </a:r>
            <a:r>
              <a:rPr lang="en-US" altLang="zh-TW" sz="2800" dirty="0"/>
              <a:t>, 1, 2, 3, 4));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("sum1(4, 1, 2, 3, 4, 0) = %d\n", sum1(4, 1, 2, 3, 4, 0));</a:t>
            </a:r>
          </a:p>
          <a:p>
            <a:pPr marL="0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err="1"/>
              <a:t>printf</a:t>
            </a:r>
            <a:r>
              <a:rPr lang="en-US" altLang="zh-TW" sz="2800" dirty="0"/>
              <a:t>("</a:t>
            </a:r>
            <a:r>
              <a:rPr lang="en-US" altLang="zh-TW" sz="2800" dirty="0" err="1"/>
              <a:t>double_sum</a:t>
            </a:r>
            <a:r>
              <a:rPr lang="en-US" altLang="zh-TW" sz="2800" dirty="0"/>
              <a:t>(4.0, 1.0, 2.0, 3.4, 0.0) = %f\n", </a:t>
            </a:r>
            <a:r>
              <a:rPr lang="en-US" altLang="zh-TW" sz="2800" dirty="0" err="1"/>
              <a:t>double_sum</a:t>
            </a:r>
            <a:r>
              <a:rPr lang="en-US" altLang="zh-TW" sz="2800" dirty="0"/>
              <a:t>(4.0, 1.0, 2.0, 3.4, 0.0));</a:t>
            </a:r>
          </a:p>
          <a:p>
            <a:pPr marL="0" indent="0">
              <a:buNone/>
            </a:pPr>
            <a:r>
              <a:rPr lang="en-US" altLang="zh-TW" sz="2800" dirty="0"/>
              <a:t>}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8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76995</TotalTime>
  <Words>1162</Words>
  <Application>Microsoft Office PowerPoint</Application>
  <PresentationFormat>如螢幕大小 (4:3)</PresentationFormat>
  <Paragraphs>168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C語言中可變参數(va_list)的用法: va_start、va_arg、va_end参數定義 </vt:lpstr>
      <vt:lpstr> C語言可變参數簡介 </vt:lpstr>
      <vt:lpstr>寫一個簡單的可變参數的C函數  </vt:lpstr>
      <vt:lpstr>簡單CODE</vt:lpstr>
      <vt:lpstr>PowerPoint 簡報</vt:lpstr>
      <vt:lpstr>範例 :CODE</vt:lpstr>
      <vt:lpstr> main(int argc, char *argv[])</vt:lpstr>
      <vt:lpstr> main(int argc, char *argv[])</vt:lpstr>
      <vt:lpstr> main(int argc, char *argv[])</vt:lpstr>
      <vt:lpstr>int errorf(const char *format, ...)</vt:lpstr>
      <vt:lpstr>void errmsg(int code, ...)</vt:lpstr>
      <vt:lpstr>int sum(int num, ...)</vt:lpstr>
      <vt:lpstr>int sum1(int num, ...)</vt:lpstr>
      <vt:lpstr>double double_sum(double num, ...)</vt:lpstr>
      <vt:lpstr>void minprintf(char *fmt, ...)</vt:lpstr>
      <vt:lpstr>void minprintf(char *fmt, ...)</vt:lpstr>
      <vt:lpstr>Source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</dc:title>
  <dc:creator/>
  <cp:lastModifiedBy>user</cp:lastModifiedBy>
  <cp:revision>2582</cp:revision>
  <cp:lastPrinted>2017-01-09T09:03:56Z</cp:lastPrinted>
  <dcterms:created xsi:type="dcterms:W3CDTF">2004-07-16T19:12:18Z</dcterms:created>
  <dcterms:modified xsi:type="dcterms:W3CDTF">2017-01-09T14:41:33Z</dcterms:modified>
</cp:coreProperties>
</file>